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4"/>
  </p:sldMasterIdLst>
  <p:notesMasterIdLst>
    <p:notesMasterId r:id="rId30"/>
  </p:notesMasterIdLst>
  <p:handoutMasterIdLst>
    <p:handoutMasterId r:id="rId31"/>
  </p:handoutMasterIdLst>
  <p:sldIdLst>
    <p:sldId id="256" r:id="rId5"/>
    <p:sldId id="274" r:id="rId6"/>
    <p:sldId id="290" r:id="rId7"/>
    <p:sldId id="277" r:id="rId8"/>
    <p:sldId id="288" r:id="rId9"/>
    <p:sldId id="325" r:id="rId10"/>
    <p:sldId id="326" r:id="rId11"/>
    <p:sldId id="327" r:id="rId12"/>
    <p:sldId id="331" r:id="rId13"/>
    <p:sldId id="284" r:id="rId14"/>
    <p:sldId id="295" r:id="rId15"/>
    <p:sldId id="303" r:id="rId16"/>
    <p:sldId id="306" r:id="rId17"/>
    <p:sldId id="298" r:id="rId18"/>
    <p:sldId id="300" r:id="rId19"/>
    <p:sldId id="299" r:id="rId20"/>
    <p:sldId id="261" r:id="rId21"/>
    <p:sldId id="329" r:id="rId22"/>
    <p:sldId id="330" r:id="rId23"/>
    <p:sldId id="262" r:id="rId24"/>
    <p:sldId id="291" r:id="rId25"/>
    <p:sldId id="305" r:id="rId26"/>
    <p:sldId id="313" r:id="rId27"/>
    <p:sldId id="310" r:id="rId28"/>
    <p:sldId id="275" r:id="rId29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 Shellard" initials="G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9C5BCD"/>
    <a:srgbClr val="D45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BFFE69-C505-4CA4-B1F3-1223859A14C5}" v="219" dt="2023-09-05T19:56:47.048"/>
    <p1510:client id="{AE85E161-9DB7-44B4-BE40-39B1321D6268}" v="2" dt="2023-09-18T15:27:48.347"/>
    <p1510:client id="{AFC4F1A5-B8F1-41CF-8AD5-5B0AEE8797B7}" v="47" dt="2023-09-12T12:01:04.359"/>
    <p1510:client id="{CE913613-5336-4CBE-B3AC-9A0207DC1829}" v="19" dt="2023-09-13T07:29:09.5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77" autoAdjust="0"/>
    <p:restoredTop sz="87230" autoAdjust="0"/>
  </p:normalViewPr>
  <p:slideViewPr>
    <p:cSldViewPr>
      <p:cViewPr varScale="1">
        <p:scale>
          <a:sx n="86" d="100"/>
          <a:sy n="86" d="100"/>
        </p:scale>
        <p:origin x="9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48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.Colley" userId="S::ccolley@stpetersrc.bucks.sch.uk::16bfea1d-01bb-4b60-9010-1e1bcc104f90" providerId="AD" clId="Web-{CE913613-5336-4CBE-B3AC-9A0207DC1829}"/>
    <pc:docChg chg="addSld delSld modSld sldOrd">
      <pc:chgData name="C.Colley" userId="S::ccolley@stpetersrc.bucks.sch.uk::16bfea1d-01bb-4b60-9010-1e1bcc104f90" providerId="AD" clId="Web-{CE913613-5336-4CBE-B3AC-9A0207DC1829}" dt="2023-09-13T07:29:08.694" v="16" actId="20577"/>
      <pc:docMkLst>
        <pc:docMk/>
      </pc:docMkLst>
      <pc:sldChg chg="addSp modSp ord">
        <pc:chgData name="C.Colley" userId="S::ccolley@stpetersrc.bucks.sch.uk::16bfea1d-01bb-4b60-9010-1e1bcc104f90" providerId="AD" clId="Web-{CE913613-5336-4CBE-B3AC-9A0207DC1829}" dt="2023-09-13T07:29:08.694" v="16" actId="20577"/>
        <pc:sldMkLst>
          <pc:docMk/>
          <pc:sldMk cId="2559389946" sldId="331"/>
        </pc:sldMkLst>
        <pc:spChg chg="add mod">
          <ac:chgData name="C.Colley" userId="S::ccolley@stpetersrc.bucks.sch.uk::16bfea1d-01bb-4b60-9010-1e1bcc104f90" providerId="AD" clId="Web-{CE913613-5336-4CBE-B3AC-9A0207DC1829}" dt="2023-09-13T07:29:08.694" v="16" actId="20577"/>
          <ac:spMkLst>
            <pc:docMk/>
            <pc:sldMk cId="2559389946" sldId="331"/>
            <ac:spMk id="3" creationId="{F31EAD5E-AA25-4531-F1F3-ED5C8D874203}"/>
          </ac:spMkLst>
        </pc:spChg>
        <pc:picChg chg="add mod modCrop">
          <ac:chgData name="C.Colley" userId="S::ccolley@stpetersrc.bucks.sch.uk::16bfea1d-01bb-4b60-9010-1e1bcc104f90" providerId="AD" clId="Web-{CE913613-5336-4CBE-B3AC-9A0207DC1829}" dt="2023-09-13T07:27:28.145" v="6" actId="14100"/>
          <ac:picMkLst>
            <pc:docMk/>
            <pc:sldMk cId="2559389946" sldId="331"/>
            <ac:picMk id="2" creationId="{E7DC80D9-9E5D-2320-8A8E-6098532CB4F5}"/>
          </ac:picMkLst>
        </pc:picChg>
      </pc:sldChg>
      <pc:sldChg chg="new del">
        <pc:chgData name="C.Colley" userId="S::ccolley@stpetersrc.bucks.sch.uk::16bfea1d-01bb-4b60-9010-1e1bcc104f90" providerId="AD" clId="Web-{CE913613-5336-4CBE-B3AC-9A0207DC1829}" dt="2023-09-13T07:28:36.897" v="10"/>
        <pc:sldMkLst>
          <pc:docMk/>
          <pc:sldMk cId="1808578617" sldId="332"/>
        </pc:sldMkLst>
      </pc:sldChg>
    </pc:docChg>
  </pc:docChgLst>
  <pc:docChgLst>
    <pc:chgData name="C.Colley" userId="S::ccolley@stpetersrc.bucks.sch.uk::16bfea1d-01bb-4b60-9010-1e1bcc104f90" providerId="AD" clId="Web-{AE85E161-9DB7-44B4-BE40-39B1321D6268}"/>
    <pc:docChg chg="modSld">
      <pc:chgData name="C.Colley" userId="S::ccolley@stpetersrc.bucks.sch.uk::16bfea1d-01bb-4b60-9010-1e1bcc104f90" providerId="AD" clId="Web-{AE85E161-9DB7-44B4-BE40-39B1321D6268}" dt="2023-09-18T15:27:48.347" v="1" actId="20577"/>
      <pc:docMkLst>
        <pc:docMk/>
      </pc:docMkLst>
      <pc:sldChg chg="modSp">
        <pc:chgData name="C.Colley" userId="S::ccolley@stpetersrc.bucks.sch.uk::16bfea1d-01bb-4b60-9010-1e1bcc104f90" providerId="AD" clId="Web-{AE85E161-9DB7-44B4-BE40-39B1321D6268}" dt="2023-09-18T15:27:48.347" v="1" actId="20577"/>
        <pc:sldMkLst>
          <pc:docMk/>
          <pc:sldMk cId="0" sldId="275"/>
        </pc:sldMkLst>
        <pc:spChg chg="mod">
          <ac:chgData name="C.Colley" userId="S::ccolley@stpetersrc.bucks.sch.uk::16bfea1d-01bb-4b60-9010-1e1bcc104f90" providerId="AD" clId="Web-{AE85E161-9DB7-44B4-BE40-39B1321D6268}" dt="2023-09-18T15:27:48.347" v="1" actId="20577"/>
          <ac:spMkLst>
            <pc:docMk/>
            <pc:sldMk cId="0" sldId="275"/>
            <ac:spMk id="43010" creationId="{325BC102-25F8-4E9A-A96B-DD2B209DF4DC}"/>
          </ac:spMkLst>
        </pc:spChg>
      </pc:sldChg>
    </pc:docChg>
  </pc:docChgLst>
  <pc:docChgLst>
    <pc:chgData name="Office @ St Peter's RC" userId="S::office@stpetersrc.bucks.sch.uk::cc195d1d-43ff-4c59-b9fe-7209bdc9ae3b" providerId="AD" clId="Web-{A3BFFE69-C505-4CA4-B1F3-1223859A14C5}"/>
    <pc:docChg chg="modSld">
      <pc:chgData name="Office @ St Peter's RC" userId="S::office@stpetersrc.bucks.sch.uk::cc195d1d-43ff-4c59-b9fe-7209bdc9ae3b" providerId="AD" clId="Web-{A3BFFE69-C505-4CA4-B1F3-1223859A14C5}" dt="2023-09-05T19:56:44.236" v="113" actId="20577"/>
      <pc:docMkLst>
        <pc:docMk/>
      </pc:docMkLst>
      <pc:sldChg chg="addSp modSp">
        <pc:chgData name="Office @ St Peter's RC" userId="S::office@stpetersrc.bucks.sch.uk::cc195d1d-43ff-4c59-b9fe-7209bdc9ae3b" providerId="AD" clId="Web-{A3BFFE69-C505-4CA4-B1F3-1223859A14C5}" dt="2023-09-05T19:56:44.236" v="113" actId="20577"/>
        <pc:sldMkLst>
          <pc:docMk/>
          <pc:sldMk cId="0" sldId="327"/>
        </pc:sldMkLst>
        <pc:spChg chg="add mod">
          <ac:chgData name="Office @ St Peter's RC" userId="S::office@stpetersrc.bucks.sch.uk::cc195d1d-43ff-4c59-b9fe-7209bdc9ae3b" providerId="AD" clId="Web-{A3BFFE69-C505-4CA4-B1F3-1223859A14C5}" dt="2023-09-05T19:56:44.236" v="113" actId="20577"/>
          <ac:spMkLst>
            <pc:docMk/>
            <pc:sldMk cId="0" sldId="327"/>
            <ac:spMk id="4" creationId="{4A6F2BD9-8F3C-945D-9CE4-A857D2142FBE}"/>
          </ac:spMkLst>
        </pc:spChg>
        <pc:spChg chg="mod">
          <ac:chgData name="Office @ St Peter's RC" userId="S::office@stpetersrc.bucks.sch.uk::cc195d1d-43ff-4c59-b9fe-7209bdc9ae3b" providerId="AD" clId="Web-{A3BFFE69-C505-4CA4-B1F3-1223859A14C5}" dt="2023-09-05T19:54:14.496" v="46" actId="20577"/>
          <ac:spMkLst>
            <pc:docMk/>
            <pc:sldMk cId="0" sldId="327"/>
            <ac:spMk id="6" creationId="{E5C1A9B5-53DF-0C73-8DA2-033ADAF1BBCA}"/>
          </ac:spMkLst>
        </pc:spChg>
        <pc:spChg chg="add mod">
          <ac:chgData name="Office @ St Peter's RC" userId="S::office@stpetersrc.bucks.sch.uk::cc195d1d-43ff-4c59-b9fe-7209bdc9ae3b" providerId="AD" clId="Web-{A3BFFE69-C505-4CA4-B1F3-1223859A14C5}" dt="2023-09-05T19:55:29.530" v="93" actId="20577"/>
          <ac:spMkLst>
            <pc:docMk/>
            <pc:sldMk cId="0" sldId="327"/>
            <ac:spMk id="8" creationId="{11F7A97E-9C4B-9B49-DA9C-C3D74C37557A}"/>
          </ac:spMkLst>
        </pc:spChg>
      </pc:sldChg>
    </pc:docChg>
  </pc:docChgLst>
  <pc:docChgLst>
    <pc:chgData name="C.Colley" userId="S::ccolley@stpetersrc.bucks.sch.uk::16bfea1d-01bb-4b60-9010-1e1bcc104f90" providerId="AD" clId="Web-{AFC4F1A5-B8F1-41CF-8AD5-5B0AEE8797B7}"/>
    <pc:docChg chg="addSld modSld">
      <pc:chgData name="C.Colley" userId="S::ccolley@stpetersrc.bucks.sch.uk::16bfea1d-01bb-4b60-9010-1e1bcc104f90" providerId="AD" clId="Web-{AFC4F1A5-B8F1-41CF-8AD5-5B0AEE8797B7}" dt="2023-09-12T12:01:04.359" v="27"/>
      <pc:docMkLst>
        <pc:docMk/>
      </pc:docMkLst>
      <pc:sldChg chg="modSp">
        <pc:chgData name="C.Colley" userId="S::ccolley@stpetersrc.bucks.sch.uk::16bfea1d-01bb-4b60-9010-1e1bcc104f90" providerId="AD" clId="Web-{AFC4F1A5-B8F1-41CF-8AD5-5B0AEE8797B7}" dt="2023-09-12T11:59:39.950" v="16" actId="20577"/>
        <pc:sldMkLst>
          <pc:docMk/>
          <pc:sldMk cId="0" sldId="288"/>
        </pc:sldMkLst>
        <pc:spChg chg="mod">
          <ac:chgData name="C.Colley" userId="S::ccolley@stpetersrc.bucks.sch.uk::16bfea1d-01bb-4b60-9010-1e1bcc104f90" providerId="AD" clId="Web-{AFC4F1A5-B8F1-41CF-8AD5-5B0AEE8797B7}" dt="2023-09-12T11:59:39.950" v="16" actId="20577"/>
          <ac:spMkLst>
            <pc:docMk/>
            <pc:sldMk cId="0" sldId="288"/>
            <ac:spMk id="2" creationId="{4E667DC4-1A58-4F42-8DE9-C62C23C5CE34}"/>
          </ac:spMkLst>
        </pc:spChg>
      </pc:sldChg>
      <pc:sldChg chg="addSp delSp modSp new">
        <pc:chgData name="C.Colley" userId="S::ccolley@stpetersrc.bucks.sch.uk::16bfea1d-01bb-4b60-9010-1e1bcc104f90" providerId="AD" clId="Web-{AFC4F1A5-B8F1-41CF-8AD5-5B0AEE8797B7}" dt="2023-09-12T12:01:04.359" v="27"/>
        <pc:sldMkLst>
          <pc:docMk/>
          <pc:sldMk cId="2559389946" sldId="331"/>
        </pc:sldMkLst>
        <pc:spChg chg="del">
          <ac:chgData name="C.Colley" userId="S::ccolley@stpetersrc.bucks.sch.uk::16bfea1d-01bb-4b60-9010-1e1bcc104f90" providerId="AD" clId="Web-{AFC4F1A5-B8F1-41CF-8AD5-5B0AEE8797B7}" dt="2023-09-12T12:00:04.435" v="20"/>
          <ac:spMkLst>
            <pc:docMk/>
            <pc:sldMk cId="2559389946" sldId="331"/>
            <ac:spMk id="2" creationId="{C56A9D43-D9EA-D07D-154A-CF8F803BF052}"/>
          </ac:spMkLst>
        </pc:spChg>
        <pc:spChg chg="del">
          <ac:chgData name="C.Colley" userId="S::ccolley@stpetersrc.bucks.sch.uk::16bfea1d-01bb-4b60-9010-1e1bcc104f90" providerId="AD" clId="Web-{AFC4F1A5-B8F1-41CF-8AD5-5B0AEE8797B7}" dt="2023-09-12T11:59:59.779" v="18"/>
          <ac:spMkLst>
            <pc:docMk/>
            <pc:sldMk cId="2559389946" sldId="331"/>
            <ac:spMk id="3" creationId="{D64DF306-0D62-EBCF-5300-664999BA63E5}"/>
          </ac:spMkLst>
        </pc:spChg>
        <pc:spChg chg="del">
          <ac:chgData name="C.Colley" userId="S::ccolley@stpetersrc.bucks.sch.uk::16bfea1d-01bb-4b60-9010-1e1bcc104f90" providerId="AD" clId="Web-{AFC4F1A5-B8F1-41CF-8AD5-5B0AEE8797B7}" dt="2023-09-12T12:00:02.998" v="19"/>
          <ac:spMkLst>
            <pc:docMk/>
            <pc:sldMk cId="2559389946" sldId="331"/>
            <ac:spMk id="4" creationId="{B213AC50-A309-0804-BD2B-3771D0447E06}"/>
          </ac:spMkLst>
        </pc:spChg>
        <pc:spChg chg="add del mod">
          <ac:chgData name="C.Colley" userId="S::ccolley@stpetersrc.bucks.sch.uk::16bfea1d-01bb-4b60-9010-1e1bcc104f90" providerId="AD" clId="Web-{AFC4F1A5-B8F1-41CF-8AD5-5B0AEE8797B7}" dt="2023-09-12T12:00:08.936" v="23"/>
          <ac:spMkLst>
            <pc:docMk/>
            <pc:sldMk cId="2559389946" sldId="331"/>
            <ac:spMk id="5" creationId="{CEF9F8AF-831A-F2A2-2B20-AADB56B6B17D}"/>
          </ac:spMkLst>
        </pc:spChg>
        <pc:spChg chg="add del mod">
          <ac:chgData name="C.Colley" userId="S::ccolley@stpetersrc.bucks.sch.uk::16bfea1d-01bb-4b60-9010-1e1bcc104f90" providerId="AD" clId="Web-{AFC4F1A5-B8F1-41CF-8AD5-5B0AEE8797B7}" dt="2023-09-12T12:01:04.359" v="27"/>
          <ac:spMkLst>
            <pc:docMk/>
            <pc:sldMk cId="2559389946" sldId="331"/>
            <ac:spMk id="6" creationId="{A2D22614-970B-041C-7965-ED96A0755ADD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9-12T16:16:32.819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0AFDD6D-E8C5-F476-B7B3-395A967BBCF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6153" eaLnBrk="0" hangingPunct="0">
              <a:defRPr sz="1300" dirty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D04B00EE-6C49-794F-6682-FE0F6FEE147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6153" eaLnBrk="0" hangingPunct="0">
              <a:defRPr sz="1300"/>
            </a:lvl1pPr>
          </a:lstStyle>
          <a:p>
            <a:pPr>
              <a:defRPr/>
            </a:pPr>
            <a:fld id="{87D56B44-F674-4579-B347-1FE1777268FF}" type="datetimeFigureOut">
              <a:rPr lang="en-GB" altLang="en-US"/>
              <a:pPr>
                <a:defRPr/>
              </a:pPr>
              <a:t>18/09/2023</a:t>
            </a:fld>
            <a:endParaRPr lang="en-GB" altLang="en-US" dirty="0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69BB0486-8035-3FB8-1B07-AB6AE01D1B2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6153" eaLnBrk="0" hangingPunct="0">
              <a:defRPr sz="1300" dirty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A4122670-9502-F849-A252-03B8E1D6755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pPr>
              <a:defRPr/>
            </a:pPr>
            <a:fld id="{DC2F3E6E-E9A3-4F76-9044-773ED604961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48D875-1255-E414-396B-AF38873A7045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6153" eaLnBrk="1" hangingPunct="1">
              <a:defRPr sz="1300" dirty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B73A29-E1DB-1886-0444-3882C7692D4B}"/>
              </a:ext>
            </a:extLst>
          </p:cNvPr>
          <p:cNvSpPr>
            <a:spLocks noGrp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6153" eaLnBrk="1" hangingPunct="1">
              <a:defRPr sz="1300"/>
            </a:lvl1pPr>
          </a:lstStyle>
          <a:p>
            <a:pPr>
              <a:defRPr/>
            </a:pPr>
            <a:fld id="{BC7B0211-808E-4BD3-A157-681FF3F0BC40}" type="datetimeFigureOut">
              <a:rPr lang="en-US" altLang="en-US"/>
              <a:pPr>
                <a:defRPr/>
              </a:pPr>
              <a:t>9/18/2023</a:t>
            </a:fld>
            <a:endParaRPr lang="en-GB" alt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D62BA1B-10AC-D281-CB5A-2E03A1EDA4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34" tIns="45217" rIns="90434" bIns="45217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4516EB7-4D18-E4E2-34A5-47D969C653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B67521-403B-A6C4-0ABD-7D1FBABF72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6153" eaLnBrk="1" hangingPunct="1">
              <a:defRPr sz="1300" dirty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EE38EF-A207-A7B9-209E-685C627A32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/>
            </a:lvl1pPr>
          </a:lstStyle>
          <a:p>
            <a:pPr>
              <a:defRPr/>
            </a:pPr>
            <a:fld id="{1DE7E6AA-1C2A-481D-AF09-568E6F1979D7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5C173DFF-0763-71F3-B6AB-1B63F16CB4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724E822E-7EF0-1F3E-2D91-970EFD83F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F98CDF83-ABB5-6CC7-86A9-EBA49C3D07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556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556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556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556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50D770A-AE52-42F2-9014-6B2D90B598F2}" type="slidenum">
              <a:rPr lang="en-GB" altLang="en-US" smtClean="0"/>
              <a:pPr/>
              <a:t>19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38E59CBA-7FB2-88AD-318B-ADF388CB1A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E0C28D3D-A42A-2816-AB77-F236D0DEE7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B470F10B-DFD8-BCE7-F138-163931A493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556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556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556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556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1C696E4-78D7-44EF-ABE7-8ABB68DE1308}" type="slidenum">
              <a:rPr lang="en-GB" altLang="en-US" smtClean="0"/>
              <a:pPr/>
              <a:t>20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556A7D3C-95C1-FF9E-7B63-0EA71D4CEF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2B01BED4-A901-74F5-5DFF-D4C8E237E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64073406-C0DB-E50D-48CA-BBDAE00A42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556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556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556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556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F6C39A0-824A-401B-B626-C98E8D59F687}" type="slidenum">
              <a:rPr lang="en-GB" altLang="en-US" smtClean="0"/>
              <a:pPr/>
              <a:t>25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7C4C2-5D23-9A6A-D652-55579C499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A40D4-28BD-F3FB-41DA-47C0D7EE2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D82E8-F818-2B3D-9511-A73C8A286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D4CAC-4538-47D4-B386-9C47ABA76CE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9830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88DB8-966B-4B7F-4B89-96FA4CA57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4DC3F-30AA-EECA-F940-19D2E34F4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B0620-FAED-72D9-4C62-79004961C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A57FB-D46D-4F65-B6DB-30C7ED5F2350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4431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B105C-29DD-9FF5-3D28-491B16FAE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8BF15-5371-32C7-F58E-C0C4E8CCC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D3677-41EE-FDBD-6F41-CBABAB151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2912A-2615-4818-84EF-F28224A12BD3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0886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F0AFA-51F3-C836-65E6-E66835600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0EE22-0399-CA9A-284A-70D045CA0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D6D05-6A13-BE4F-68B7-3BD9327D9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CADC6-B44F-435F-B1F3-9FA266E9E62E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674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A89FF-4775-D851-C828-9930D7209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C2AD6-06CE-A678-0C51-88216D17A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AD044-4C86-FA6A-4EFC-1600FA55D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2470A-9ACC-4814-91A6-5490E51F3EE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13689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45A87A-EB0F-C343-991B-A183C265F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3F902E-9818-2757-A964-6839DF2F2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C5D07D-DFFF-8FBE-643B-B58AD4047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2B6F3-3FA9-4669-9267-A4C41D8B71B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865311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518131-1EA4-37CE-A043-8F53E5DFB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3A5313-EF2F-5C7E-533F-36E73613F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EDD95FC-D530-2B22-C979-278623A4A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7A235-27DA-4051-B8C8-722AEA7CAFE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21349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7296AF1-79EF-54A4-7A63-05EC25A06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5748AB2-81B0-18CF-1FD6-F86C71FD9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F074056-6CB5-D5CC-1EAF-875B2CE27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D1AB0-442B-462E-A8D4-0063B53236F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43940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6BD4C45-E39F-7A52-2344-AB9AC96A9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2DF17D9-19CD-210E-E055-FBDB014E4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5A7FC1C-62EE-92C4-518E-BC5472182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BC991-F818-4E85-BDBC-A9ABE3FBF7E2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70950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437882-211B-588F-AB2C-A4EC54A0E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6621258-39BF-5136-D147-D5FE02DC2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4E0FAC-EF36-938D-1F5E-EFBA27B8A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7031B-4ACF-48C0-93F4-51F492AE7F4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95552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0900D1-5B16-B631-9852-5C4C6BAC0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DB39F92-7E17-C95E-854C-FD3A3BBFC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43C7A2-7FDF-22F0-FB7D-91AB722F7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C027B-2A57-40FE-83BB-71EA47E9CD6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73882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6588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9E6B7C5-DA07-57CC-7AC3-15DF06D63E6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F6BDBAB-D074-AC7F-4F8C-FB7FB0CD7D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1539E-B597-EB40-9000-C29641701D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DF6D9-2692-51B5-1734-506B644B71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A2EED-EB5C-32A6-C408-C879103BB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E61F7A5-582B-44D5-BA3D-B9D96E6B247E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bookfind.co.uk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hepehub.co.uk/wp-content/uploads/2023/09/Y5_Gym_U1_KC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B5F2EA-9C76-C6F1-1B1E-9D0AB2FBEB16}"/>
              </a:ext>
            </a:extLst>
          </p:cNvPr>
          <p:cNvSpPr/>
          <p:nvPr/>
        </p:nvSpPr>
        <p:spPr>
          <a:xfrm>
            <a:off x="2342867" y="692696"/>
            <a:ext cx="4458272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St. Anthony </a:t>
            </a:r>
          </a:p>
          <a:p>
            <a:pPr algn="ctr" eaLnBrk="1" hangingPunct="1">
              <a:defRPr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2023-2024</a:t>
            </a: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63FC00B8-B846-C022-B14A-26F65E2C8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" y="2492375"/>
            <a:ext cx="9001125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5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 dirty="0"/>
              <a:t>Welcome!</a:t>
            </a:r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id="{95139644-981B-11C4-8B00-EDB0FFB5F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5259388"/>
            <a:ext cx="1433512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>
            <a:extLst>
              <a:ext uri="{FF2B5EF4-FFF2-40B4-BE49-F238E27FC236}">
                <a16:creationId xmlns:a16="http://schemas.microsoft.com/office/drawing/2014/main" id="{22527C18-F51F-3466-C172-D2C7CEB15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116632"/>
            <a:ext cx="6965950" cy="120332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Homework</a:t>
            </a:r>
            <a:br>
              <a:rPr lang="en-GB" altLang="en-US" dirty="0"/>
            </a:br>
            <a:endParaRPr lang="en-GB" altLang="en-US" dirty="0"/>
          </a:p>
        </p:txBody>
      </p:sp>
      <p:sp>
        <p:nvSpPr>
          <p:cNvPr id="9219" name="Content Placeholder 6">
            <a:extLst>
              <a:ext uri="{FF2B5EF4-FFF2-40B4-BE49-F238E27FC236}">
                <a16:creationId xmlns:a16="http://schemas.microsoft.com/office/drawing/2014/main" id="{0DF8C199-8F7E-8946-0335-A0A630C93B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5750" y="908050"/>
            <a:ext cx="8858250" cy="4525963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GB" altLang="en-US" sz="2400" dirty="0"/>
              <a:t>Given out Wednesday – due back Monday. </a:t>
            </a:r>
          </a:p>
          <a:p>
            <a:pPr eaLnBrk="1" hangingPunct="1">
              <a:buFont typeface="Arial" charset="0"/>
              <a:buNone/>
              <a:defRPr/>
            </a:pPr>
            <a:endParaRPr lang="en-GB" altLang="en-US" sz="2400" dirty="0"/>
          </a:p>
          <a:p>
            <a:pPr eaLnBrk="1" hangingPunct="1">
              <a:buFontTx/>
              <a:buChar char="-"/>
              <a:defRPr/>
            </a:pPr>
            <a:r>
              <a:rPr lang="en-GB" altLang="en-US" sz="2400" dirty="0"/>
              <a:t>Regular practise of: spellings, times tables and reading.</a:t>
            </a:r>
          </a:p>
          <a:p>
            <a:pPr eaLnBrk="1" hangingPunct="1">
              <a:buFontTx/>
              <a:buChar char="-"/>
              <a:defRPr/>
            </a:pPr>
            <a:r>
              <a:rPr lang="en-GB" altLang="en-US" sz="2400" dirty="0"/>
              <a:t>Maths consolidation.  </a:t>
            </a:r>
          </a:p>
          <a:p>
            <a:pPr eaLnBrk="1" hangingPunct="1">
              <a:buFontTx/>
              <a:buChar char="-"/>
              <a:defRPr/>
            </a:pPr>
            <a:r>
              <a:rPr lang="en-GB" altLang="en-US" sz="2400" dirty="0"/>
              <a:t>Writing, reading, research or arts. 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GB" altLang="en-US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710BE9E7-CD05-7463-2794-A0CC47E0E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Spellings – No Nonsense Spellings</a:t>
            </a:r>
          </a:p>
        </p:txBody>
      </p:sp>
      <p:pic>
        <p:nvPicPr>
          <p:cNvPr id="18435" name="Picture 4">
            <a:extLst>
              <a:ext uri="{FF2B5EF4-FFF2-40B4-BE49-F238E27FC236}">
                <a16:creationId xmlns:a16="http://schemas.microsoft.com/office/drawing/2014/main" id="{D489D317-9551-393F-D8D9-EC68F0A4E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8" t="23901" r="35970" b="10075"/>
          <a:stretch>
            <a:fillRect/>
          </a:stretch>
        </p:blipFill>
        <p:spPr bwMode="auto">
          <a:xfrm>
            <a:off x="4787900" y="1412875"/>
            <a:ext cx="40322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>
            <a:extLst>
              <a:ext uri="{FF2B5EF4-FFF2-40B4-BE49-F238E27FC236}">
                <a16:creationId xmlns:a16="http://schemas.microsoft.com/office/drawing/2014/main" id="{1DE12CD7-EF99-9DFB-2F0F-64B822286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268413"/>
            <a:ext cx="450532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6C668402-BC20-C60C-08B9-EA839E4AF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143000"/>
            <a:ext cx="7389812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6C2D42D5-F9E8-C4DE-91FE-F450CFCF0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alt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Reading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4A8EB652-ECC3-6694-A121-4D6432358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571625"/>
            <a:ext cx="8229600" cy="3929063"/>
          </a:xfrm>
        </p:spPr>
        <p:txBody>
          <a:bodyPr/>
          <a:lstStyle/>
          <a:p>
            <a:pPr marL="273050" indent="-273050" eaLnBrk="1" hangingPunct="1"/>
            <a:r>
              <a:rPr lang="en-GB" altLang="en-US" sz="2800" dirty="0"/>
              <a:t>Exciting and engaging reading area - topic books</a:t>
            </a:r>
          </a:p>
          <a:p>
            <a:pPr marL="273050" indent="-273050" eaLnBrk="1" hangingPunct="1"/>
            <a:r>
              <a:rPr lang="en-GB" altLang="en-US" sz="2800" dirty="0"/>
              <a:t>Reading in the classroom:</a:t>
            </a:r>
          </a:p>
          <a:p>
            <a:pPr marL="273050" indent="-273050" eaLnBrk="1" hangingPunct="1">
              <a:buFont typeface="Arial" panose="020B0604020202020204" pitchFamily="34" charset="0"/>
              <a:buNone/>
            </a:pPr>
            <a:r>
              <a:rPr lang="en-GB" altLang="en-US" sz="2800" dirty="0"/>
              <a:t>         - Daily AR: 20 minutes</a:t>
            </a:r>
          </a:p>
          <a:p>
            <a:pPr marL="273050" indent="-273050" eaLnBrk="1" hangingPunct="1">
              <a:buFont typeface="Arial" panose="020B0604020202020204" pitchFamily="34" charset="0"/>
              <a:buNone/>
            </a:pPr>
            <a:r>
              <a:rPr lang="en-GB" altLang="en-US" sz="2800" dirty="0"/>
              <a:t>         - Reading to an adult 1-1 or in groups</a:t>
            </a:r>
          </a:p>
          <a:p>
            <a:pPr marL="273050" indent="-273050" eaLnBrk="1" hangingPunct="1">
              <a:buFont typeface="Arial" panose="020B0604020202020204" pitchFamily="34" charset="0"/>
              <a:buNone/>
            </a:pPr>
            <a:r>
              <a:rPr lang="en-GB" altLang="en-US" sz="2800" dirty="0"/>
              <a:t>         - Class novel 10 minutes </a:t>
            </a:r>
          </a:p>
          <a:p>
            <a:pPr marL="273050" indent="-273050" eaLnBrk="1" hangingPunct="1"/>
            <a:r>
              <a:rPr lang="en-GB" altLang="en-US" sz="2800" dirty="0"/>
              <a:t>Reading at home daily – book reviews</a:t>
            </a:r>
          </a:p>
          <a:p>
            <a:pPr marL="273050" indent="-273050" eaLnBrk="1" hangingPunct="1">
              <a:lnSpc>
                <a:spcPct val="150000"/>
              </a:lnSpc>
            </a:pPr>
            <a:r>
              <a:rPr lang="en-GB" altLang="en-US" sz="2800" dirty="0"/>
              <a:t>STAR tests this week</a:t>
            </a:r>
          </a:p>
        </p:txBody>
      </p:sp>
      <p:pic>
        <p:nvPicPr>
          <p:cNvPr id="25604" name="Picture 2">
            <a:extLst>
              <a:ext uri="{FF2B5EF4-FFF2-40B4-BE49-F238E27FC236}">
                <a16:creationId xmlns:a16="http://schemas.microsoft.com/office/drawing/2014/main" id="{FD029607-552E-6D22-D618-820D75A8F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300663"/>
            <a:ext cx="14351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10547057-2150-961A-F4C4-11967A732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16550"/>
            <a:ext cx="8229600" cy="1143000"/>
          </a:xfrm>
        </p:spPr>
        <p:txBody>
          <a:bodyPr/>
          <a:lstStyle/>
          <a:p>
            <a:r>
              <a:rPr lang="en-GB" altLang="en-US" sz="1800">
                <a:solidFill>
                  <a:schemeClr val="bg1"/>
                </a:solidFill>
              </a:rPr>
              <a:t>A Student Growth Percentile (SGP) offers a dynamic new way of looking at growth (progression) by comparing a student’s growth with that of his or her academic peers nationwide. </a:t>
            </a:r>
          </a:p>
        </p:txBody>
      </p:sp>
      <p:pic>
        <p:nvPicPr>
          <p:cNvPr id="26627" name="Picture 4">
            <a:extLst>
              <a:ext uri="{FF2B5EF4-FFF2-40B4-BE49-F238E27FC236}">
                <a16:creationId xmlns:a16="http://schemas.microsoft.com/office/drawing/2014/main" id="{373753CE-5DDF-8862-808B-65382E3C1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3" t="25430" r="26328" b="19844"/>
          <a:stretch>
            <a:fillRect/>
          </a:stretch>
        </p:blipFill>
        <p:spPr bwMode="auto">
          <a:xfrm>
            <a:off x="935038" y="968375"/>
            <a:ext cx="7272337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5">
            <a:extLst>
              <a:ext uri="{FF2B5EF4-FFF2-40B4-BE49-F238E27FC236}">
                <a16:creationId xmlns:a16="http://schemas.microsoft.com/office/drawing/2014/main" id="{5E606C94-1955-315C-681F-31F7341B6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60350"/>
            <a:ext cx="8353176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ahoma" panose="020B0604030504040204" pitchFamily="34" charset="0"/>
              </a:rPr>
              <a:t>Reading – Accelerated Reader 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8B38D91F-A8E2-20D7-6AE4-9E6B2DD97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Accelerated Reading: how it works 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952FFB5A-0CEC-16E7-FC96-3853FB2BC8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288" y="1557338"/>
            <a:ext cx="4038600" cy="4525962"/>
          </a:xfrm>
        </p:spPr>
        <p:txBody>
          <a:bodyPr/>
          <a:lstStyle/>
          <a:p>
            <a:r>
              <a:rPr lang="en-GB" altLang="en-US" sz="2600"/>
              <a:t>Children are given 1 decimal value to use for their first ever book selection ‘e.g. 3.2’. Once they have read and quizzed, showing super effort and 80% of questions correct, they will be given a decimal range to select books from ‘e.g. 3.2-4.6’. </a:t>
            </a:r>
          </a:p>
        </p:txBody>
      </p:sp>
      <p:sp>
        <p:nvSpPr>
          <p:cNvPr id="27652" name="Content Placeholder 3">
            <a:extLst>
              <a:ext uri="{FF2B5EF4-FFF2-40B4-BE49-F238E27FC236}">
                <a16:creationId xmlns:a16="http://schemas.microsoft.com/office/drawing/2014/main" id="{BCB2DF21-692C-B0A0-31E5-95F672887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0113" y="1341438"/>
            <a:ext cx="4038600" cy="4525962"/>
          </a:xfrm>
        </p:spPr>
        <p:txBody>
          <a:bodyPr/>
          <a:lstStyle/>
          <a:p>
            <a:r>
              <a:rPr lang="en-GB" altLang="en-US" sz="2600"/>
              <a:t>This first book is to practise the routine and learn the system. </a:t>
            </a:r>
          </a:p>
          <a:p>
            <a:endParaRPr lang="en-GB" altLang="en-US" sz="2600"/>
          </a:p>
          <a:p>
            <a:r>
              <a:rPr lang="en-GB" altLang="en-US" sz="2600"/>
              <a:t>Children are assessed 4 times a year using the Star Reading test (20 minutes), so their decimal range will change, along with their reading age and other data we can share with you at parents evening. 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609244B0-0D00-438E-66E5-4EC3753C3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Finding Books at Home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9DD7A508-BA98-E412-1F98-B6E68F1B7D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552" y="1700808"/>
            <a:ext cx="7489080" cy="4525962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In Year 4, the book they borrow from us will stay in school.</a:t>
            </a:r>
          </a:p>
          <a:p>
            <a:pPr>
              <a:defRPr/>
            </a:pPr>
            <a:r>
              <a:rPr lang="en-GB" altLang="en-US" dirty="0"/>
              <a:t>We do not send reading books home.</a:t>
            </a:r>
          </a:p>
          <a:p>
            <a:pPr>
              <a:defRPr/>
            </a:pPr>
            <a:r>
              <a:rPr lang="en-GB" altLang="en-US" dirty="0"/>
              <a:t>Reading for enjoyment at home. 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GB" alt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811E213B-386E-BF2C-9BB2-1216B69FE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8" y="4652963"/>
            <a:ext cx="3952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Tahoma" panose="020B0604030504040204" pitchFamily="34" charset="0"/>
                <a:hlinkClick r:id="rId2"/>
              </a:rPr>
              <a:t>https://www.arbookfind.co.uk/</a:t>
            </a:r>
            <a:endParaRPr lang="en-GB" altLang="en-US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21362F5C-8B1C-1F7E-D042-710C7DE17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5" y="0"/>
            <a:ext cx="6965950" cy="1201738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PE</a:t>
            </a:r>
          </a:p>
        </p:txBody>
      </p:sp>
      <p:sp>
        <p:nvSpPr>
          <p:cNvPr id="29699" name="Rectangle 4">
            <a:extLst>
              <a:ext uri="{FF2B5EF4-FFF2-40B4-BE49-F238E27FC236}">
                <a16:creationId xmlns:a16="http://schemas.microsoft.com/office/drawing/2014/main" id="{2D256F6C-98CF-5230-5BBD-BD87E8E27A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3538" y="1123950"/>
            <a:ext cx="8416925" cy="4608513"/>
          </a:xfrm>
        </p:spPr>
        <p:txBody>
          <a:bodyPr/>
          <a:lstStyle/>
          <a:p>
            <a:pPr eaLnBrk="1" hangingPunct="1"/>
            <a:r>
              <a:rPr lang="en-GB" altLang="en-US" sz="3200" dirty="0"/>
              <a:t>P.E sessions take place on Wednesday and Thursday.</a:t>
            </a:r>
          </a:p>
          <a:p>
            <a:pPr eaLnBrk="1" hangingPunct="1"/>
            <a:r>
              <a:rPr lang="en-GB" altLang="en-US" sz="3200" dirty="0"/>
              <a:t>PE kits must be worn to school on the day of PE lesson</a:t>
            </a:r>
          </a:p>
          <a:p>
            <a:pPr eaLnBrk="1" hangingPunct="1"/>
            <a:r>
              <a:rPr lang="en-GB" altLang="en-US" sz="3200" dirty="0"/>
              <a:t>Trainers needed</a:t>
            </a:r>
          </a:p>
          <a:p>
            <a:pPr eaLnBrk="1" hangingPunct="1"/>
            <a:r>
              <a:rPr lang="en-GB" altLang="en-US" sz="3200" dirty="0"/>
              <a:t>Earrings need to be covered with own tape or taken off</a:t>
            </a:r>
          </a:p>
          <a:p>
            <a:pPr eaLnBrk="1" hangingPunct="1"/>
            <a:r>
              <a:rPr lang="en-GB" altLang="en-US" sz="3200" dirty="0"/>
              <a:t>Can purchase tracksuit at the office</a:t>
            </a:r>
          </a:p>
          <a:p>
            <a:pPr eaLnBrk="1" hangingPunct="1"/>
            <a:r>
              <a:rPr lang="en-GB" altLang="en-US" sz="3200" dirty="0"/>
              <a:t>No colourful gym leggings or trousers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D87A9744-0CD9-DDFB-FE3D-9B6CFDD57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25" y="1214438"/>
            <a:ext cx="4429125" cy="1714500"/>
          </a:xfrm>
        </p:spPr>
        <p:txBody>
          <a:bodyPr/>
          <a:lstStyle/>
          <a:p>
            <a:pPr>
              <a:defRPr/>
            </a:pPr>
            <a:r>
              <a:rPr lang="en-GB" alt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STEM</a:t>
            </a:r>
            <a:r>
              <a:rPr lang="en-GB" altLang="en-US" dirty="0"/>
              <a:t> – Thursdays</a:t>
            </a:r>
          </a:p>
        </p:txBody>
      </p:sp>
      <p:pic>
        <p:nvPicPr>
          <p:cNvPr id="30723" name="Picture 2">
            <a:extLst>
              <a:ext uri="{FF2B5EF4-FFF2-40B4-BE49-F238E27FC236}">
                <a16:creationId xmlns:a16="http://schemas.microsoft.com/office/drawing/2014/main" id="{5A3753A1-BDE9-6BFB-4106-5E561B31B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928688"/>
            <a:ext cx="35909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C4AE4FFE-FE60-EB59-FD58-16A5E10AA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:\Users\Georgia\AppData\Local\Microsoft\Windows\Temporary Internet Files\Content.IE5\EE1RT82O\MPj04394710000[1].jpg">
            <a:extLst>
              <a:ext uri="{FF2B5EF4-FFF2-40B4-BE49-F238E27FC236}">
                <a16:creationId xmlns:a16="http://schemas.microsoft.com/office/drawing/2014/main" id="{968E39E1-C9F7-DE5F-AE39-BF628CB6F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4"/>
          <a:stretch>
            <a:fillRect/>
          </a:stretch>
        </p:blipFill>
        <p:spPr bwMode="auto">
          <a:xfrm>
            <a:off x="6443663" y="500063"/>
            <a:ext cx="2700337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>
            <a:extLst>
              <a:ext uri="{FF2B5EF4-FFF2-40B4-BE49-F238E27FC236}">
                <a16:creationId xmlns:a16="http://schemas.microsoft.com/office/drawing/2014/main" id="{D133CCAF-029D-0E0B-2626-6394A1C9C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785813"/>
            <a:ext cx="7848600" cy="49244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ahoma" panose="020B0604030504040204" pitchFamily="34" charset="0"/>
              </a:rPr>
              <a:t>Staffing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2800" b="1" u="sng" dirty="0"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800" b="1" u="sng" dirty="0"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GB" altLang="en-US" sz="2800" b="1" u="sng" dirty="0">
              <a:latin typeface="Tahoma" panose="020B0604030504040204" pitchFamily="34" charset="0"/>
            </a:endParaRPr>
          </a:p>
          <a:p>
            <a:pPr marL="571500" indent="-571500" eaLnBrk="1" hangingPunct="1">
              <a:spcBef>
                <a:spcPct val="0"/>
              </a:spcBef>
              <a:defRPr/>
            </a:pPr>
            <a:r>
              <a:rPr lang="en-GB" altLang="en-US" sz="3600" dirty="0">
                <a:latin typeface="+mj-lt"/>
              </a:rPr>
              <a:t>Mrs Colley: Monday-Wednesday</a:t>
            </a:r>
          </a:p>
          <a:p>
            <a:pPr marL="571500" indent="-571500" eaLnBrk="1" hangingPunct="1">
              <a:spcBef>
                <a:spcPct val="0"/>
              </a:spcBef>
              <a:defRPr/>
            </a:pPr>
            <a:r>
              <a:rPr lang="en-GB" altLang="en-US" sz="3600" dirty="0">
                <a:latin typeface="+mj-lt"/>
              </a:rPr>
              <a:t>Ms McCluskey: Thursday-Friday</a:t>
            </a:r>
          </a:p>
          <a:p>
            <a:pPr marL="571500" indent="-571500" eaLnBrk="1" hangingPunct="1">
              <a:spcBef>
                <a:spcPct val="0"/>
              </a:spcBef>
              <a:defRPr/>
            </a:pPr>
            <a:r>
              <a:rPr lang="en-GB" altLang="en-US" sz="3600" dirty="0">
                <a:latin typeface="+mj-lt"/>
              </a:rPr>
              <a:t>Mrs Hughes 1:1 readers, book club and general support in the classroom. </a:t>
            </a:r>
          </a:p>
          <a:p>
            <a:pPr eaLnBrk="1" hangingPunct="1">
              <a:spcBef>
                <a:spcPct val="0"/>
              </a:spcBef>
              <a:defRPr/>
            </a:pPr>
            <a:endParaRPr lang="en-GB" alt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>
            <a:extLst>
              <a:ext uri="{FF2B5EF4-FFF2-40B4-BE49-F238E27FC236}">
                <a16:creationId xmlns:a16="http://schemas.microsoft.com/office/drawing/2014/main" id="{2B9E8E89-9855-ED49-7E5C-A7724942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285138"/>
            <a:ext cx="6965950" cy="1027113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Medicine</a:t>
            </a:r>
          </a:p>
        </p:txBody>
      </p:sp>
      <p:sp>
        <p:nvSpPr>
          <p:cNvPr id="33795" name="Rectangle 5">
            <a:extLst>
              <a:ext uri="{FF2B5EF4-FFF2-40B4-BE49-F238E27FC236}">
                <a16:creationId xmlns:a16="http://schemas.microsoft.com/office/drawing/2014/main" id="{5B8B2454-6027-BBB4-FEF4-8B0D00949F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33675" y="1287463"/>
            <a:ext cx="5915025" cy="4954587"/>
          </a:xfrm>
        </p:spPr>
        <p:txBody>
          <a:bodyPr/>
          <a:lstStyle/>
          <a:p>
            <a:pPr eaLnBrk="1" hangingPunct="1"/>
            <a:r>
              <a:rPr lang="en-GB" altLang="en-US"/>
              <a:t>Inhalers- named/in date</a:t>
            </a:r>
          </a:p>
          <a:p>
            <a:pPr eaLnBrk="1" hangingPunct="1"/>
            <a:r>
              <a:rPr lang="en-GB" altLang="en-US"/>
              <a:t>Allergies-medical form</a:t>
            </a:r>
          </a:p>
          <a:p>
            <a:pPr eaLnBrk="1" hangingPunct="1"/>
            <a:r>
              <a:rPr lang="en-GB" altLang="en-US"/>
              <a:t>Parental supervision for medicines such as antibiotics that need to be taken in school hours.</a:t>
            </a:r>
          </a:p>
          <a:p>
            <a:pPr eaLnBrk="1" hangingPunct="1"/>
            <a:r>
              <a:rPr lang="en-US" altLang="en-US"/>
              <a:t>P</a:t>
            </a:r>
            <a:r>
              <a:rPr lang="en-GB" altLang="en-US"/>
              <a:t>lease discuss with the school office if your child needs to take medicine/ apply medicated creams during school hours</a:t>
            </a:r>
          </a:p>
          <a:p>
            <a:pPr eaLnBrk="1" hangingPunct="1"/>
            <a:r>
              <a:rPr lang="en-GB" altLang="en-US"/>
              <a:t>Head injury – phone call</a:t>
            </a:r>
          </a:p>
          <a:p>
            <a:pPr eaLnBrk="1" hangingPunct="1"/>
            <a:r>
              <a:rPr lang="en-GB" altLang="en-US"/>
              <a:t>Head Lice – tie back long hair. Inform office. </a:t>
            </a:r>
          </a:p>
          <a:p>
            <a:pPr eaLnBrk="1" hangingPunct="1"/>
            <a:endParaRPr lang="en-GB" altLang="en-US"/>
          </a:p>
        </p:txBody>
      </p:sp>
      <p:pic>
        <p:nvPicPr>
          <p:cNvPr id="2" name="Picture 2" descr="C:\Users\Georgia\AppData\Local\Microsoft\Windows\Temporary Internet Files\Content.IE5\RYRXJB97\MCj02933160000[1].wmf">
            <a:extLst>
              <a:ext uri="{FF2B5EF4-FFF2-40B4-BE49-F238E27FC236}">
                <a16:creationId xmlns:a16="http://schemas.microsoft.com/office/drawing/2014/main" id="{FF52485C-A595-ED2D-233D-BA2CC7A85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28670">
            <a:off x="1102358" y="1928080"/>
            <a:ext cx="1428760" cy="30652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546E5043-CAB4-8CC9-9862-47E9FF486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alt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Uniform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1A686B30-8008-EF9D-D08C-23A43D8F73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3600"/>
              <a:t>Plain waterproof/warm coat</a:t>
            </a:r>
          </a:p>
          <a:p>
            <a:pPr>
              <a:lnSpc>
                <a:spcPct val="90000"/>
              </a:lnSpc>
            </a:pPr>
            <a:r>
              <a:rPr lang="en-GB" altLang="en-US" sz="3600"/>
              <a:t>No jewellery </a:t>
            </a:r>
          </a:p>
          <a:p>
            <a:pPr>
              <a:lnSpc>
                <a:spcPct val="90000"/>
              </a:lnSpc>
            </a:pPr>
            <a:r>
              <a:rPr lang="en-GB" altLang="en-US" sz="3600"/>
              <a:t>Sensible watch </a:t>
            </a:r>
          </a:p>
          <a:p>
            <a:pPr>
              <a:lnSpc>
                <a:spcPct val="90000"/>
              </a:lnSpc>
            </a:pPr>
            <a:r>
              <a:rPr lang="en-GB" altLang="en-US" sz="3600"/>
              <a:t>Green hairbands or bows</a:t>
            </a:r>
          </a:p>
          <a:p>
            <a:pPr>
              <a:lnSpc>
                <a:spcPct val="90000"/>
              </a:lnSpc>
            </a:pPr>
            <a:r>
              <a:rPr lang="en-GB" altLang="en-US" sz="3600"/>
              <a:t>School shoes – no trainers please, only lace, Velcro or slip-ons</a:t>
            </a:r>
          </a:p>
          <a:p>
            <a:pPr>
              <a:lnSpc>
                <a:spcPct val="90000"/>
              </a:lnSpc>
            </a:pPr>
            <a:r>
              <a:rPr lang="en-GB" altLang="en-US" sz="3600"/>
              <a:t>Names on every item!</a:t>
            </a:r>
          </a:p>
          <a:p>
            <a:pPr>
              <a:lnSpc>
                <a:spcPct val="90000"/>
              </a:lnSpc>
            </a:pPr>
            <a:endParaRPr lang="en-GB" altLang="en-US" sz="3600"/>
          </a:p>
        </p:txBody>
      </p:sp>
      <p:pic>
        <p:nvPicPr>
          <p:cNvPr id="35844" name="Picture 2">
            <a:extLst>
              <a:ext uri="{FF2B5EF4-FFF2-40B4-BE49-F238E27FC236}">
                <a16:creationId xmlns:a16="http://schemas.microsoft.com/office/drawing/2014/main" id="{F7BED971-8CFD-04A4-8CDD-32A707C4B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157788"/>
            <a:ext cx="14351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id="{7BDBCC5F-B858-4A0D-73A8-6AF0E4E120DA}"/>
              </a:ext>
            </a:extLst>
          </p:cNvPr>
          <p:cNvSpPr txBox="1">
            <a:spLocks/>
          </p:cNvSpPr>
          <p:nvPr/>
        </p:nvSpPr>
        <p:spPr bwMode="auto">
          <a:xfrm>
            <a:off x="457200" y="148431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en-US" sz="3600"/>
              <a:t>Bag</a:t>
            </a:r>
          </a:p>
          <a:p>
            <a:pPr>
              <a:lnSpc>
                <a:spcPct val="90000"/>
              </a:lnSpc>
            </a:pPr>
            <a:r>
              <a:rPr lang="en-GB" altLang="en-US" sz="3600"/>
              <a:t>Lunchbox (named)</a:t>
            </a:r>
          </a:p>
          <a:p>
            <a:pPr>
              <a:lnSpc>
                <a:spcPct val="90000"/>
              </a:lnSpc>
            </a:pPr>
            <a:r>
              <a:rPr lang="en-GB" altLang="en-US" sz="3600">
                <a:solidFill>
                  <a:srgbClr val="FF0000"/>
                </a:solidFill>
              </a:rPr>
              <a:t>Healthy snacks </a:t>
            </a:r>
            <a:r>
              <a:rPr lang="en-GB" altLang="en-US" sz="3600"/>
              <a:t>for playtime (labelled if in a tupperware box) – fruit, vegetables</a:t>
            </a:r>
          </a:p>
          <a:p>
            <a:pPr>
              <a:lnSpc>
                <a:spcPct val="90000"/>
              </a:lnSpc>
            </a:pPr>
            <a:r>
              <a:rPr lang="en-GB" altLang="en-US" sz="3600"/>
              <a:t>We are a ‘no nuts’ school</a:t>
            </a:r>
          </a:p>
          <a:p>
            <a:pPr>
              <a:lnSpc>
                <a:spcPct val="90000"/>
              </a:lnSpc>
            </a:pPr>
            <a:r>
              <a:rPr lang="en-GB" altLang="en-US" sz="3600"/>
              <a:t>Water bottle (named)</a:t>
            </a:r>
          </a:p>
          <a:p>
            <a:pPr>
              <a:lnSpc>
                <a:spcPct val="90000"/>
              </a:lnSpc>
            </a:pPr>
            <a:r>
              <a:rPr lang="en-GB" altLang="en-US" sz="3600"/>
              <a:t>Pencil case to stay at school</a:t>
            </a:r>
          </a:p>
          <a:p>
            <a:pPr>
              <a:lnSpc>
                <a:spcPct val="90000"/>
              </a:lnSpc>
            </a:pPr>
            <a:r>
              <a:rPr lang="en-GB" altLang="en-US" sz="3600"/>
              <a:t>Coat – either winter coat or </a:t>
            </a:r>
            <a:br>
              <a:rPr lang="en-GB" altLang="en-US" sz="3600"/>
            </a:br>
            <a:r>
              <a:rPr lang="en-GB" altLang="en-US" sz="3600"/>
              <a:t>raincoat </a:t>
            </a: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87CB27A2-4908-39F8-5489-F6F7FFD77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What to bring to school everyday</a:t>
            </a:r>
          </a:p>
        </p:txBody>
      </p:sp>
      <p:pic>
        <p:nvPicPr>
          <p:cNvPr id="36868" name="Picture 2">
            <a:extLst>
              <a:ext uri="{FF2B5EF4-FFF2-40B4-BE49-F238E27FC236}">
                <a16:creationId xmlns:a16="http://schemas.microsoft.com/office/drawing/2014/main" id="{066A7D04-7F33-82A8-2D7C-C12E9A262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157788"/>
            <a:ext cx="14351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2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18C52F01-82EE-C905-F7DF-16B436E01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716338"/>
            <a:ext cx="1239838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>
            <a:extLst>
              <a:ext uri="{FF2B5EF4-FFF2-40B4-BE49-F238E27FC236}">
                <a16:creationId xmlns:a16="http://schemas.microsoft.com/office/drawing/2014/main" id="{B7CFE29A-372B-1BA2-9167-AE51F10BA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800" y="404664"/>
            <a:ext cx="4572000" cy="98488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ahoma" panose="020B0604030504040204" pitchFamily="34" charset="0"/>
              </a:rPr>
              <a:t>Equipment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1800" dirty="0">
              <a:latin typeface="Tahoma" panose="020B0604030504040204" pitchFamily="34" charset="0"/>
            </a:endParaRPr>
          </a:p>
        </p:txBody>
      </p:sp>
      <p:sp>
        <p:nvSpPr>
          <p:cNvPr id="37891" name="TextBox 2">
            <a:extLst>
              <a:ext uri="{FF2B5EF4-FFF2-40B4-BE49-F238E27FC236}">
                <a16:creationId xmlns:a16="http://schemas.microsoft.com/office/drawing/2014/main" id="{6C89FB91-56F8-23BE-117A-6BB13560E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571625"/>
            <a:ext cx="7072312" cy="3540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dirty="0">
                <a:latin typeface="Tahoma" panose="020B0604030504040204" pitchFamily="34" charset="0"/>
              </a:rPr>
              <a:t>Glue stick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dirty="0">
                <a:latin typeface="Tahoma" panose="020B0604030504040204" pitchFamily="34" charset="0"/>
              </a:rPr>
              <a:t>Coloured pencils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dirty="0">
                <a:latin typeface="Tahoma" panose="020B0604030504040204" pitchFamily="34" charset="0"/>
              </a:rPr>
              <a:t>White board pen </a:t>
            </a:r>
          </a:p>
          <a:p>
            <a:pPr eaLnBrk="1" hangingPunct="1">
              <a:spcBef>
                <a:spcPct val="0"/>
              </a:spcBef>
              <a:defRPr/>
            </a:pPr>
            <a:endParaRPr lang="en-GB" altLang="en-US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dirty="0">
                <a:solidFill>
                  <a:schemeClr val="bg1"/>
                </a:solidFill>
                <a:latin typeface="Tahoma" panose="020B0604030504040204" pitchFamily="34" charset="0"/>
              </a:rPr>
              <a:t>We provide: pencil, whiteboard, whiteboard rubber, ruler, editing pen, and scissors. </a:t>
            </a:r>
          </a:p>
        </p:txBody>
      </p:sp>
      <p:pic>
        <p:nvPicPr>
          <p:cNvPr id="37892" name="Picture 2">
            <a:extLst>
              <a:ext uri="{FF2B5EF4-FFF2-40B4-BE49-F238E27FC236}">
                <a16:creationId xmlns:a16="http://schemas.microsoft.com/office/drawing/2014/main" id="{48BBB220-AE9E-2E43-40BA-13014A48F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157788"/>
            <a:ext cx="14351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13233924-0F16-FF29-BB7D-D4C308360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Illness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FD30CBDC-98BD-B98E-3684-A91C25887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4525962"/>
          </a:xfrm>
        </p:spPr>
        <p:txBody>
          <a:bodyPr/>
          <a:lstStyle/>
          <a:p>
            <a:r>
              <a:rPr lang="en-GB" altLang="en-US" sz="2500"/>
              <a:t>No child should return to school until 48hours after vomiting</a:t>
            </a:r>
          </a:p>
          <a:p>
            <a:r>
              <a:rPr lang="en-GB" altLang="en-US" sz="2500"/>
              <a:t>Your child should not be in school with an upset stomach for 48 hours.</a:t>
            </a:r>
          </a:p>
          <a:p>
            <a:r>
              <a:rPr lang="en-GB" altLang="en-US" sz="2500"/>
              <a:t>Please inform the school office of your child’s absence (we will ring at 9:30 am if we haven’t heard from you)</a:t>
            </a:r>
          </a:p>
          <a:p>
            <a:r>
              <a:rPr lang="en-GB" altLang="en-US" sz="2500"/>
              <a:t>If a child needs medication that has been prescribed by a doctor then a form needs to be completed.</a:t>
            </a:r>
          </a:p>
          <a:p>
            <a:r>
              <a:rPr lang="en-GB" altLang="en-US" sz="2500"/>
              <a:t>Check your child’s asthma pump/epipen is up-to-date.</a:t>
            </a:r>
          </a:p>
          <a:p>
            <a:endParaRPr lang="en-GB" altLang="en-US" sz="2500"/>
          </a:p>
          <a:p>
            <a:r>
              <a:rPr lang="en-GB" altLang="en-US" sz="2500">
                <a:solidFill>
                  <a:schemeClr val="bg1"/>
                </a:solidFill>
              </a:rPr>
              <a:t>First aid officer – Mrs Coone</a:t>
            </a:r>
          </a:p>
        </p:txBody>
      </p:sp>
      <p:pic>
        <p:nvPicPr>
          <p:cNvPr id="39940" name="Picture 2">
            <a:extLst>
              <a:ext uri="{FF2B5EF4-FFF2-40B4-BE49-F238E27FC236}">
                <a16:creationId xmlns:a16="http://schemas.microsoft.com/office/drawing/2014/main" id="{F3741418-D6C6-F01A-47A0-FF5E0B096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157788"/>
            <a:ext cx="14351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325BC102-25F8-4E9A-A96B-DD2B209DF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25" y="285750"/>
            <a:ext cx="7772400" cy="1830388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40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ahoma"/>
                <a:ea typeface="Tahoma"/>
                <a:cs typeface="Tahoma"/>
              </a:rPr>
              <a:t>Welcome to Year 5!</a:t>
            </a:r>
          </a:p>
        </p:txBody>
      </p:sp>
      <p:sp>
        <p:nvSpPr>
          <p:cNvPr id="43011" name="Rectangle 4">
            <a:extLst>
              <a:ext uri="{FF2B5EF4-FFF2-40B4-BE49-F238E27FC236}">
                <a16:creationId xmlns:a16="http://schemas.microsoft.com/office/drawing/2014/main" id="{DE2918AE-188D-53DE-D15E-C6859DB8D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312" y="1988840"/>
            <a:ext cx="8929688" cy="120015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ahoma" panose="020B0604030504040204" pitchFamily="34" charset="0"/>
              </a:rPr>
              <a:t>Thank you for attending</a:t>
            </a:r>
          </a:p>
          <a:p>
            <a:pPr eaLnBrk="1" hangingPunct="1">
              <a:defRPr/>
            </a:pPr>
            <a:endParaRPr lang="en-GB" altLang="en-US" sz="2400" dirty="0">
              <a:solidFill>
                <a:schemeClr val="tx1"/>
              </a:solidFill>
            </a:endParaRPr>
          </a:p>
          <a:p>
            <a:pPr algn="l" eaLnBrk="1" hangingPunct="1">
              <a:defRPr/>
            </a:pPr>
            <a:r>
              <a:rPr lang="en-GB" altLang="en-US" sz="2400" b="1" dirty="0">
                <a:solidFill>
                  <a:schemeClr val="tx1"/>
                </a:solidFill>
              </a:rPr>
              <a:t>If you ever need to contact me:</a:t>
            </a:r>
          </a:p>
          <a:p>
            <a:pPr algn="l" eaLnBrk="1" hangingPunct="1">
              <a:defRPr/>
            </a:pPr>
            <a:endParaRPr lang="en-GB" altLang="en-US" sz="2400" b="1" dirty="0">
              <a:solidFill>
                <a:schemeClr val="tx1"/>
              </a:solidFill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chemeClr val="tx1"/>
                </a:solidFill>
              </a:rPr>
              <a:t>Email the office and they will forward onto me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endParaRPr lang="en-GB" altLang="en-US" sz="2400" dirty="0">
              <a:solidFill>
                <a:schemeClr val="tx1"/>
              </a:solidFill>
            </a:endParaRPr>
          </a:p>
          <a:p>
            <a:pPr marL="342900" indent="-342900" algn="l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solidFill>
                  <a:schemeClr val="tx1"/>
                </a:solidFill>
              </a:rPr>
              <a:t>Message on TEAMS (during school hours only)</a:t>
            </a:r>
          </a:p>
          <a:p>
            <a:pPr eaLnBrk="1" hangingPunct="1">
              <a:defRPr/>
            </a:pPr>
            <a:endParaRPr lang="en-GB" altLang="en-US" sz="2400" b="1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GB" alt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ahoma" panose="020B0604030504040204" pitchFamily="34" charset="0"/>
              </a:rPr>
              <a:t>Any questions?</a:t>
            </a:r>
          </a:p>
          <a:p>
            <a:pPr eaLnBrk="1" hangingPunct="1">
              <a:defRPr/>
            </a:pPr>
            <a:endParaRPr lang="en-GB" altLang="en-US" sz="2400" dirty="0">
              <a:solidFill>
                <a:schemeClr val="tx1"/>
              </a:solidFill>
            </a:endParaRPr>
          </a:p>
        </p:txBody>
      </p:sp>
      <p:pic>
        <p:nvPicPr>
          <p:cNvPr id="43012" name="Picture 2">
            <a:extLst>
              <a:ext uri="{FF2B5EF4-FFF2-40B4-BE49-F238E27FC236}">
                <a16:creationId xmlns:a16="http://schemas.microsoft.com/office/drawing/2014/main" id="{E6C159F3-024B-5006-5CC9-E23B1693B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157788"/>
            <a:ext cx="14351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>
            <a:extLst>
              <a:ext uri="{FF2B5EF4-FFF2-40B4-BE49-F238E27FC236}">
                <a16:creationId xmlns:a16="http://schemas.microsoft.com/office/drawing/2014/main" id="{06FD643A-DE17-EDD4-4803-355A96C04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620688"/>
            <a:ext cx="7239000" cy="9810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5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Life in the Year 5 Classroom </a:t>
            </a:r>
          </a:p>
        </p:txBody>
      </p:sp>
      <p:sp>
        <p:nvSpPr>
          <p:cNvPr id="4099" name="Content Placeholder 1">
            <a:extLst>
              <a:ext uri="{FF2B5EF4-FFF2-40B4-BE49-F238E27FC236}">
                <a16:creationId xmlns:a16="http://schemas.microsoft.com/office/drawing/2014/main" id="{2554FE8A-8BCF-9966-9879-1245715D0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363" y="1916113"/>
            <a:ext cx="8677275" cy="52562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GB" altLang="en-US" sz="3600" dirty="0">
                <a:latin typeface="+mj-lt"/>
              </a:rPr>
              <a:t>Positive reinforcement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altLang="en-US" sz="3600" dirty="0">
                <a:latin typeface="+mj-lt"/>
              </a:rPr>
              <a:t>Disciple of the week, star of the week, golden tickets, head teachers award and house points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altLang="en-US" sz="3600" dirty="0">
                <a:latin typeface="+mj-lt"/>
              </a:rPr>
              <a:t>Our classroom rules/environment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altLang="en-US" sz="3600" dirty="0">
                <a:latin typeface="+mj-lt"/>
              </a:rPr>
              <a:t>Trying our best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altLang="en-US" sz="3600" dirty="0">
                <a:latin typeface="+mj-lt"/>
              </a:rPr>
              <a:t>Growth Mindset </a:t>
            </a:r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E69DCAE7-0FC9-F6D0-0090-C9D236A66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5259388"/>
            <a:ext cx="1433512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561683E-B521-DE00-0079-CBCD155B2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065" y="410593"/>
            <a:ext cx="6965950" cy="1201737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5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Catholic Ethos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8C4545C-B005-7BEF-F584-8B232D44AD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1688" y="1627188"/>
            <a:ext cx="6197600" cy="3603625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GB" altLang="en-US" sz="4000" dirty="0">
                <a:latin typeface="+mj-lt"/>
              </a:rPr>
              <a:t>Prayers to learn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altLang="en-US" sz="4000" dirty="0">
                <a:latin typeface="+mj-lt"/>
              </a:rPr>
              <a:t>Mass – rota – will be notified when Mass starts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altLang="en-US" sz="4000" dirty="0">
                <a:latin typeface="+mj-lt"/>
              </a:rPr>
              <a:t>Encourage respect through Catholic values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altLang="en-US" sz="4000" dirty="0">
                <a:latin typeface="+mj-lt"/>
              </a:rPr>
              <a:t>RE teaching and manners</a:t>
            </a:r>
          </a:p>
        </p:txBody>
      </p:sp>
      <p:pic>
        <p:nvPicPr>
          <p:cNvPr id="2" name="Picture 2" descr="C:\Users\Georgia\AppData\Local\Microsoft\Windows\Temporary Internet Files\Content.IE5\EOQZS01P\MPj04341350000[1].jpg">
            <a:extLst>
              <a:ext uri="{FF2B5EF4-FFF2-40B4-BE49-F238E27FC236}">
                <a16:creationId xmlns:a16="http://schemas.microsoft.com/office/drawing/2014/main" id="{5AE5B366-EF59-A28F-8FE1-846FB1298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573016"/>
            <a:ext cx="1682287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59900E8E-31E7-7A80-7DC4-1875A8C5B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5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Weekly</a:t>
            </a:r>
            <a:r>
              <a:rPr lang="en-GB" altLang="en-US" sz="3000" dirty="0"/>
              <a:t> </a:t>
            </a:r>
            <a:r>
              <a:rPr lang="en-GB" altLang="en-US" sz="5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ahoma" panose="020B0604030504040204" pitchFamily="34" charset="0"/>
                <a:ea typeface="+mn-ea"/>
                <a:cs typeface="+mn-cs"/>
              </a:rPr>
              <a:t>timetable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667DC4-1A58-4F42-8DE9-C62C23C5CE34}"/>
              </a:ext>
            </a:extLst>
          </p:cNvPr>
          <p:cNvSpPr txBox="1"/>
          <p:nvPr/>
        </p:nvSpPr>
        <p:spPr>
          <a:xfrm>
            <a:off x="683568" y="1340768"/>
            <a:ext cx="6354625" cy="480131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dirty="0"/>
              <a:t>Daily: AR, class text, English and Maths</a:t>
            </a:r>
          </a:p>
          <a:p>
            <a:endParaRPr lang="en-GB" dirty="0"/>
          </a:p>
          <a:p>
            <a:r>
              <a:rPr lang="en-GB" dirty="0"/>
              <a:t>Monday: science</a:t>
            </a:r>
          </a:p>
          <a:p>
            <a:r>
              <a:rPr lang="en-GB" dirty="0">
                <a:latin typeface="Tahoma"/>
                <a:ea typeface="Tahoma"/>
                <a:cs typeface="Tahoma"/>
              </a:rPr>
              <a:t>Tuesday: French (pets) and Art (mixed media)</a:t>
            </a:r>
          </a:p>
          <a:p>
            <a:r>
              <a:rPr lang="en-GB" dirty="0"/>
              <a:t> or Design Technology (Pop up books – mechanical systems)</a:t>
            </a:r>
          </a:p>
          <a:p>
            <a:r>
              <a:rPr lang="en-GB" dirty="0"/>
              <a:t>Wednesday: Music (</a:t>
            </a:r>
            <a:r>
              <a:rPr lang="en-GB" dirty="0" err="1"/>
              <a:t>Livin</a:t>
            </a:r>
            <a:r>
              <a:rPr lang="en-GB" dirty="0"/>
              <a:t>’ on a Prayer and classroom Jazz</a:t>
            </a:r>
          </a:p>
          <a:p>
            <a:r>
              <a:rPr lang="en-GB" dirty="0"/>
              <a:t>and PE (autumn term gymnastics and hockey – letter will</a:t>
            </a:r>
          </a:p>
          <a:p>
            <a:r>
              <a:rPr lang="en-GB" dirty="0"/>
              <a:t>be sent when for hockey in time for sessions)</a:t>
            </a:r>
          </a:p>
          <a:p>
            <a:r>
              <a:rPr lang="en-GB" dirty="0"/>
              <a:t>Thursday: RE, PE and STEM</a:t>
            </a:r>
          </a:p>
          <a:p>
            <a:r>
              <a:rPr lang="en-GB" dirty="0"/>
              <a:t>Friday: RE and Topic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Assemblies: </a:t>
            </a:r>
          </a:p>
          <a:p>
            <a:pPr marL="285750" indent="-285750">
              <a:buFontTx/>
              <a:buChar char="-"/>
            </a:pPr>
            <a:r>
              <a:rPr lang="en-GB" dirty="0"/>
              <a:t>Whole school: Monday</a:t>
            </a:r>
          </a:p>
          <a:p>
            <a:pPr marL="285750" indent="-285750">
              <a:buFontTx/>
              <a:buChar char="-"/>
            </a:pPr>
            <a:r>
              <a:rPr lang="en-GB" dirty="0"/>
              <a:t>Class assembly: Tuesday</a:t>
            </a:r>
          </a:p>
          <a:p>
            <a:pPr marL="285750" indent="-285750">
              <a:buFontTx/>
              <a:buChar char="-"/>
            </a:pPr>
            <a:r>
              <a:rPr lang="en-GB" dirty="0"/>
              <a:t>Key stage: Thursday</a:t>
            </a:r>
          </a:p>
          <a:p>
            <a:pPr marL="285750" indent="-285750">
              <a:buFontTx/>
              <a:buChar char="-"/>
            </a:pPr>
            <a:r>
              <a:rPr lang="en-GB" dirty="0"/>
              <a:t>Praise: Friday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>
            <a:extLst>
              <a:ext uri="{FF2B5EF4-FFF2-40B4-BE49-F238E27FC236}">
                <a16:creationId xmlns:a16="http://schemas.microsoft.com/office/drawing/2014/main" id="{BACB39CA-96B1-204E-EB4D-5EEECE704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214313"/>
            <a:ext cx="6715125" cy="132343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ahoma" panose="020B0604030504040204" pitchFamily="34" charset="0"/>
              </a:rPr>
              <a:t>Our Curriculum Overview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ahoma" panose="020B0604030504040204" pitchFamily="34" charset="0"/>
              </a:rPr>
              <a:t>Maths: </a:t>
            </a:r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id="{0CC48172-06F6-0C9F-08FF-D335E4F0F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157788"/>
            <a:ext cx="14351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8BDC3C0-B706-41B1-994F-E5DFDA06A7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00" t="26513" r="7475" b="1558"/>
          <a:stretch/>
        </p:blipFill>
        <p:spPr>
          <a:xfrm>
            <a:off x="188654" y="1643451"/>
            <a:ext cx="7920880" cy="352839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8D93766-85BE-EE31-14DB-04C1376B624C}"/>
              </a:ext>
            </a:extLst>
          </p:cNvPr>
          <p:cNvSpPr txBox="1"/>
          <p:nvPr/>
        </p:nvSpPr>
        <p:spPr>
          <a:xfrm>
            <a:off x="107504" y="26891"/>
            <a:ext cx="56886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English</a:t>
            </a:r>
            <a:endParaRPr lang="en-GB" sz="4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2ECC05-5308-4DFB-A810-970CE2EC0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81" y="734777"/>
            <a:ext cx="2657475" cy="23812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35009A-6356-4D63-ABE2-D8F669986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764" y="188639"/>
            <a:ext cx="2657475" cy="40988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C5F2BE-FE4E-470A-ACDD-FCEF13178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2660" y="381627"/>
            <a:ext cx="2489290" cy="3712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F73D14-EC80-4817-B8EA-C41FDE0C4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308" y="3284984"/>
            <a:ext cx="2247900" cy="340042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B5CC22-6072-DE28-D2A7-322DD352D8B0}"/>
              </a:ext>
            </a:extLst>
          </p:cNvPr>
          <p:cNvSpPr txBox="1"/>
          <p:nvPr/>
        </p:nvSpPr>
        <p:spPr>
          <a:xfrm>
            <a:off x="251520" y="3349616"/>
            <a:ext cx="633670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History/Geography</a:t>
            </a:r>
            <a:endParaRPr lang="en-GB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6C6862-BB94-520B-70F6-90CDAEA718AD}"/>
              </a:ext>
            </a:extLst>
          </p:cNvPr>
          <p:cNvSpPr txBox="1"/>
          <p:nvPr/>
        </p:nvSpPr>
        <p:spPr>
          <a:xfrm>
            <a:off x="502066" y="167248"/>
            <a:ext cx="6336704" cy="12618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Science</a:t>
            </a:r>
          </a:p>
          <a:p>
            <a:pPr>
              <a:defRPr/>
            </a:pPr>
            <a:r>
              <a:rPr lang="en-GB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Forces </a:t>
            </a:r>
          </a:p>
          <a:p>
            <a:pPr>
              <a:defRPr/>
            </a:pPr>
            <a:r>
              <a:rPr lang="en-GB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Earth and space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C1A9B5-53DF-0C73-8DA2-033ADAF1BBCA}"/>
              </a:ext>
            </a:extLst>
          </p:cNvPr>
          <p:cNvSpPr txBox="1"/>
          <p:nvPr/>
        </p:nvSpPr>
        <p:spPr>
          <a:xfrm>
            <a:off x="229808" y="5054076"/>
            <a:ext cx="6336704" cy="707886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>
              <a:defRPr/>
            </a:pPr>
            <a:r>
              <a:rPr lang="en-GB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ahoma"/>
                <a:ea typeface="Tahoma"/>
                <a:cs typeface="Tahoma"/>
              </a:rPr>
              <a:t>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64907A-AFEC-4BD8-B988-0217EDA0E6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0" t="64679" r="29525" b="4494"/>
          <a:stretch/>
        </p:blipFill>
        <p:spPr>
          <a:xfrm>
            <a:off x="4468417" y="332656"/>
            <a:ext cx="4176464" cy="15121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E7D9FF-6C10-44ED-830B-5F60B95F34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01" t="29449" r="29525" b="36788"/>
          <a:stretch/>
        </p:blipFill>
        <p:spPr>
          <a:xfrm>
            <a:off x="229808" y="1429132"/>
            <a:ext cx="4176464" cy="16561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6F2BD9-8F3C-945D-9CE4-A857D2142FBE}"/>
              </a:ext>
            </a:extLst>
          </p:cNvPr>
          <p:cNvSpPr txBox="1"/>
          <p:nvPr/>
        </p:nvSpPr>
        <p:spPr>
          <a:xfrm>
            <a:off x="502809" y="4148869"/>
            <a:ext cx="546222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ahoma"/>
                <a:ea typeface="Tahoma"/>
                <a:cs typeface="Tahoma"/>
              </a:rPr>
              <a:t>History – Ancient Greece - 1st half term </a:t>
            </a:r>
          </a:p>
          <a:p>
            <a:r>
              <a:rPr lang="en-US" dirty="0">
                <a:latin typeface="Tahoma"/>
                <a:ea typeface="Tahoma"/>
                <a:cs typeface="Tahoma"/>
              </a:rPr>
              <a:t>Geography – The Americas – 2nd half term</a:t>
            </a:r>
          </a:p>
          <a:p>
            <a:r>
              <a:rPr lang="en-US" dirty="0">
                <a:latin typeface="Tahoma"/>
                <a:ea typeface="Tahoma"/>
                <a:cs typeface="Tahoma"/>
              </a:rPr>
              <a:t>Knowledge </a:t>
            </a:r>
            <a:r>
              <a:rPr lang="en-US" dirty="0" err="1">
                <a:latin typeface="Tahoma"/>
                <a:ea typeface="Tahoma"/>
                <a:cs typeface="Tahoma"/>
              </a:rPr>
              <a:t>organise</a:t>
            </a:r>
            <a:r>
              <a:rPr lang="en-US" dirty="0">
                <a:latin typeface="Tahoma"/>
                <a:ea typeface="Tahoma"/>
                <a:cs typeface="Tahoma"/>
              </a:rPr>
              <a:t> uploaded on TEAMs at beginning of topic.</a:t>
            </a:r>
            <a:endParaRPr lang="en-US" dirty="0">
              <a:ea typeface="Tahoma"/>
              <a:cs typeface="Tahom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F7A97E-9C4B-9B49-DA9C-C3D74C37557A}"/>
              </a:ext>
            </a:extLst>
          </p:cNvPr>
          <p:cNvSpPr txBox="1"/>
          <p:nvPr/>
        </p:nvSpPr>
        <p:spPr>
          <a:xfrm>
            <a:off x="425877" y="5976021"/>
            <a:ext cx="706132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ahoma"/>
                <a:ea typeface="Tahoma"/>
                <a:cs typeface="Tahoma"/>
              </a:rPr>
              <a:t>Come and See scheme, will have received Termly overview of topics. Judaism is the other faith studied.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DC80D9-9E5D-2320-8A8E-6098532CB4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17" t="9241" r="11874" b="12871"/>
          <a:stretch/>
        </p:blipFill>
        <p:spPr>
          <a:xfrm>
            <a:off x="348672" y="232930"/>
            <a:ext cx="8191054" cy="46817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1EAD5E-AA25-4531-F1F3-ED5C8D874203}"/>
              </a:ext>
            </a:extLst>
          </p:cNvPr>
          <p:cNvSpPr txBox="1"/>
          <p:nvPr/>
        </p:nvSpPr>
        <p:spPr>
          <a:xfrm>
            <a:off x="1526309" y="522085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Tahoma"/>
                <a:cs typeface="Tahoma"/>
                <a:hlinkClick r:id="rId3"/>
              </a:rPr>
              <a:t>PE knowledge organiser</a:t>
            </a:r>
            <a:endParaRPr lang="en-US" dirty="0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59389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8011CDF67D744D818A70D19431DED3" ma:contentTypeVersion="12" ma:contentTypeDescription="Create a new document." ma:contentTypeScope="" ma:versionID="02fd18cb3194dbd27621edcc0f058586">
  <xsd:schema xmlns:xsd="http://www.w3.org/2001/XMLSchema" xmlns:xs="http://www.w3.org/2001/XMLSchema" xmlns:p="http://schemas.microsoft.com/office/2006/metadata/properties" xmlns:ns2="a0593fd8-fd82-4113-b8a9-9f8369354165" xmlns:ns3="2887f05f-d7c2-4999-9b28-69ae47d0c61d" targetNamespace="http://schemas.microsoft.com/office/2006/metadata/properties" ma:root="true" ma:fieldsID="4482c1d5d65e82434f9bcdef490f2cd1" ns2:_="" ns3:_="">
    <xsd:import namespace="a0593fd8-fd82-4113-b8a9-9f8369354165"/>
    <xsd:import namespace="2887f05f-d7c2-4999-9b28-69ae47d0c6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593fd8-fd82-4113-b8a9-9f83693541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e6ebc32-48b1-44f5-850b-7c574a298d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87f05f-d7c2-4999-9b28-69ae47d0c61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6bd44f0a-aa0a-49ff-8df2-ee5ac6c3f48f}" ma:internalName="TaxCatchAll" ma:showField="CatchAllData" ma:web="2887f05f-d7c2-4999-9b28-69ae47d0c6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887f05f-d7c2-4999-9b28-69ae47d0c61d">
      <UserInfo>
        <DisplayName/>
        <AccountId xsi:nil="true"/>
        <AccountType/>
      </UserInfo>
    </SharedWithUsers>
    <lcf76f155ced4ddcb4097134ff3c332f xmlns="a0593fd8-fd82-4113-b8a9-9f8369354165">
      <Terms xmlns="http://schemas.microsoft.com/office/infopath/2007/PartnerControls"/>
    </lcf76f155ced4ddcb4097134ff3c332f>
    <TaxCatchAll xmlns="2887f05f-d7c2-4999-9b28-69ae47d0c61d" xsi:nil="true"/>
  </documentManagement>
</p:properties>
</file>

<file path=customXml/itemProps1.xml><?xml version="1.0" encoding="utf-8"?>
<ds:datastoreItem xmlns:ds="http://schemas.openxmlformats.org/officeDocument/2006/customXml" ds:itemID="{A679C19B-4F47-4818-A3A6-00F62475B2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D98241-64D3-4367-A949-A03E916AD92C}"/>
</file>

<file path=customXml/itemProps3.xml><?xml version="1.0" encoding="utf-8"?>
<ds:datastoreItem xmlns:ds="http://schemas.openxmlformats.org/officeDocument/2006/customXml" ds:itemID="{35735A81-300E-4339-BCF4-19D8BA3A2AE1}">
  <ds:schemaRefs>
    <ds:schemaRef ds:uri="http://schemas.microsoft.com/office/2006/metadata/properties"/>
    <ds:schemaRef ds:uri="http://schemas.microsoft.com/office/infopath/2007/PartnerControls"/>
    <ds:schemaRef ds:uri="2887f05f-d7c2-4999-9b28-69ae47d0c61d"/>
    <ds:schemaRef ds:uri="a0593fd8-fd82-4113-b8a9-9f836935416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842</Words>
  <Application>Microsoft Office PowerPoint</Application>
  <PresentationFormat>On-screen Show (4:3)</PresentationFormat>
  <Paragraphs>132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Life in the Year 5 Classroom </vt:lpstr>
      <vt:lpstr>Catholic Ethos</vt:lpstr>
      <vt:lpstr>Weekly timetable</vt:lpstr>
      <vt:lpstr>PowerPoint Presentation</vt:lpstr>
      <vt:lpstr>PowerPoint Presentation</vt:lpstr>
      <vt:lpstr>PowerPoint Presentation</vt:lpstr>
      <vt:lpstr>PowerPoint Presentation</vt:lpstr>
      <vt:lpstr>Homework </vt:lpstr>
      <vt:lpstr>Spellings – No Nonsense Spellings</vt:lpstr>
      <vt:lpstr>PowerPoint Presentation</vt:lpstr>
      <vt:lpstr>Reading</vt:lpstr>
      <vt:lpstr>A Student Growth Percentile (SGP) offers a dynamic new way of looking at growth (progression) by comparing a student’s growth with that of his or her academic peers nationwide. </vt:lpstr>
      <vt:lpstr>Accelerated Reading: how it works </vt:lpstr>
      <vt:lpstr>Finding Books at Home</vt:lpstr>
      <vt:lpstr>PE</vt:lpstr>
      <vt:lpstr>STEM – Thursdays</vt:lpstr>
      <vt:lpstr>PowerPoint Presentation</vt:lpstr>
      <vt:lpstr>Medicine</vt:lpstr>
      <vt:lpstr>Uniform</vt:lpstr>
      <vt:lpstr>What to bring to school everyday</vt:lpstr>
      <vt:lpstr>PowerPoint Presentation</vt:lpstr>
      <vt:lpstr>Illness</vt:lpstr>
      <vt:lpstr>Welcome to Year 5!</vt:lpstr>
    </vt:vector>
  </TitlesOfParts>
  <Company>BUCKSCC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St. Peter’s</dc:title>
  <dc:creator>BUCKINGHAMSHIRE SCHOOL</dc:creator>
  <cp:lastModifiedBy>Claire Colley</cp:lastModifiedBy>
  <cp:revision>309</cp:revision>
  <cp:lastPrinted>2018-09-11T16:06:47Z</cp:lastPrinted>
  <dcterms:created xsi:type="dcterms:W3CDTF">2005-09-04T23:01:23Z</dcterms:created>
  <dcterms:modified xsi:type="dcterms:W3CDTF">2023-09-18T15:27:52Z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CatchAll">
    <vt:lpwstr/>
  </property>
  <property fmtid="{D5CDD505-2E9C-101B-9397-08002B2CF9AE}" pid="3" name="lcf76f155ced4ddcb4097134ff3c332f">
    <vt:lpwstr/>
  </property>
  <property fmtid="{D5CDD505-2E9C-101B-9397-08002B2CF9AE}" pid="4" name="ContentTypeId">
    <vt:lpwstr>0x0101004B8011CDF67D744D818A70D19431DED3</vt:lpwstr>
  </property>
  <property fmtid="{D5CDD505-2E9C-101B-9397-08002B2CF9AE}" pid="5" name="MediaServiceImageTags">
    <vt:lpwstr/>
  </property>
  <property fmtid="{D5CDD505-2E9C-101B-9397-08002B2CF9AE}" pid="6" name="Order">
    <vt:r8>272800</vt:r8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TemplateUrl">
    <vt:lpwstr/>
  </property>
  <property fmtid="{D5CDD505-2E9C-101B-9397-08002B2CF9AE}" pid="13" name="_ExtendedDescription">
    <vt:lpwstr/>
  </property>
  <property fmtid="{D5CDD505-2E9C-101B-9397-08002B2CF9AE}" pid="14" name="TriggerFlowInfo">
    <vt:lpwstr/>
  </property>
</Properties>
</file>