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74" r:id="rId6"/>
    <p:sldId id="290" r:id="rId7"/>
    <p:sldId id="277" r:id="rId8"/>
    <p:sldId id="333" r:id="rId9"/>
    <p:sldId id="334" r:id="rId10"/>
    <p:sldId id="288" r:id="rId11"/>
    <p:sldId id="301" r:id="rId12"/>
    <p:sldId id="335" r:id="rId13"/>
    <p:sldId id="327" r:id="rId14"/>
    <p:sldId id="338" r:id="rId15"/>
    <p:sldId id="337" r:id="rId16"/>
    <p:sldId id="336" r:id="rId17"/>
    <p:sldId id="284" r:id="rId18"/>
    <p:sldId id="306" r:id="rId19"/>
    <p:sldId id="300" r:id="rId20"/>
    <p:sldId id="299" r:id="rId21"/>
    <p:sldId id="261" r:id="rId22"/>
    <p:sldId id="262" r:id="rId23"/>
    <p:sldId id="291" r:id="rId24"/>
    <p:sldId id="305" r:id="rId25"/>
    <p:sldId id="313" r:id="rId26"/>
    <p:sldId id="311" r:id="rId27"/>
    <p:sldId id="310" r:id="rId28"/>
    <p:sldId id="318" r:id="rId29"/>
    <p:sldId id="275" r:id="rId3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 Shellard" initials="G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C5BCD"/>
    <a:srgbClr val="D45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2T16:16:32.819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151386D-7086-4BBF-9415-D39F3F0F1F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6153" eaLnBrk="0" hangingPunct="0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7FB5251-1F20-4665-945D-6A9905C540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6153" eaLnBrk="0" hangingPunct="0">
              <a:defRPr sz="1300"/>
            </a:lvl1pPr>
          </a:lstStyle>
          <a:p>
            <a:pPr>
              <a:defRPr/>
            </a:pPr>
            <a:fld id="{2AE3C160-2158-41D7-AD93-0AF2AD7A215D}" type="datetimeFigureOut">
              <a:rPr lang="en-GB" altLang="en-US"/>
              <a:pPr>
                <a:defRPr/>
              </a:pPr>
              <a:t>14/09/2023</a:t>
            </a:fld>
            <a:endParaRPr lang="en-GB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AD5498A-D58E-4C52-98E3-E1295A212F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6153" eaLnBrk="0" hangingPunct="0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BEBC7834-A5C6-432D-9547-96020CB9B6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41057632-D9B7-4ED9-A4F0-A991E5B8BF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858B42-20BC-4369-B05C-3F77CF7DE57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6153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71BC4-D3A9-404B-BF16-74AD7C0E0EB7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6153" eaLnBrk="1" hangingPunct="1">
              <a:defRPr sz="1300"/>
            </a:lvl1pPr>
          </a:lstStyle>
          <a:p>
            <a:pPr>
              <a:defRPr/>
            </a:pPr>
            <a:fld id="{A32BC628-B907-46F8-A83E-0D1661360857}" type="datetimeFigureOut">
              <a:rPr lang="en-US" altLang="en-US"/>
              <a:pPr>
                <a:defRPr/>
              </a:pPr>
              <a:t>9/14/2023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9B8042-9F84-4B04-B6FC-3C62A4C3C3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5BD9E0D-FD2B-4B87-9B26-8925BC52D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21A3C-9598-4C5E-B22D-5CE98C1F2A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6153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0509-1CE0-415E-8073-FD195DD74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fld id="{FF4A8DFD-C4CD-4B9A-B16E-66D202D2795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82AA284-C956-06A1-39AE-C7C75D7FA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AD136B2B-8DEC-FE6A-BC6D-35C422AD8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F61BD44-DEEF-2883-96AA-EBA257123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669F6D1-8793-47DF-899D-0EBDE0772919}" type="slidenum">
              <a:rPr lang="en-GB" altLang="en-US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51963E3-B218-50C4-7C05-3D24D2E39A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A36B036-6510-183E-1EDA-FA2B600E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2469DC3-A29C-D423-FD8E-780C23AD6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0241802-DE2D-45E7-B859-38E4EE39ED92}" type="slidenum">
              <a:rPr lang="en-GB" altLang="en-US"/>
              <a:pPr/>
              <a:t>26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76911-E75D-A30A-9113-011B69C6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4F409-EB37-4136-90C3-95C89AD8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5E96-39B1-14EE-3F9B-D2330352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95DD9-F883-49F3-B706-542E4055DC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76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38229-D957-90BA-E84E-74C7A8DA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F09AC-DB57-0CC9-41BA-3E9B8A1D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2B90F-4941-BD5C-6C27-42EA4076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19BE-C482-4223-8CEB-FBABF0219F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08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B4FA-1EBF-DE83-882F-30C2DA00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63F9D-64D5-3667-9627-47A0D006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19722-4718-00BE-1146-F5747199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C27D-118C-4B1E-90F4-9ECF49687E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53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4D195-8E75-DD48-D254-4EB660A9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9A9DA-0961-FC83-1FA3-9B64CB88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AC66-9294-A47C-7CF9-AD06FBD9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DEB0C-DD52-4D83-86B3-ED73EA821E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40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FE91-193C-74EF-CC02-4B2207F6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A0D51-597A-D23B-90F9-D422CCD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C5503-DA04-9032-BC85-83B6897F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266AD-6AED-4DE3-AA00-0821B28C85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0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A1F654-FF4B-B651-AE3A-7FFBF841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E3B83B-7FF7-A872-966B-255A93E5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F17015-4635-5F3B-12E1-5D0F487F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296C1-8B99-451C-AC6C-6FC219CB4C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626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A3AD6F-3E15-08ED-C9AD-C3768B69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EEC2FC-C586-51AD-F455-5D95D4D6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A07842-392E-8709-3AAF-724212C7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9A02F-85ED-4751-BB4D-D961291558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14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C72CDAB-9A0E-292F-A604-0B84BB57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B7AB61-735E-9988-44A7-D8F4A64F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DA30F5-3878-D671-EA1C-52B4EDE8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C217-D56A-4E25-B924-BE67BF235D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545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39137-0203-7CA4-3F93-B549C460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11F15D-C65D-CB59-5FFB-3F679E22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8D5229-793A-32E1-A52B-8F0956EC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ECD2C-C578-4BC0-9600-63AFAB12C3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854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5C3D7D-8382-59E5-E4DA-0F1FAFF8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AD41C1-F267-F95B-4755-CC5708A8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4C01D2-D36C-EB30-46BE-0AF61017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F3EBF-3EB7-43F4-8C31-0815C47CCA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029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BEE685-2AC9-A859-2EED-99B1A831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273138-4C31-BC82-5C9E-38865A5D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20BFA9-4F00-CEED-AAE3-C7A1A45D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87C4-24ED-4AE8-A442-68B3556826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686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E03FAC-EEF7-AE36-FDE8-40A6C7F0F1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C5DBD52-5F96-48F8-BD48-D77E5B29EC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8EC66-078D-408E-8D60-66038C4F6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E1F09-C2EF-4724-AA7D-C6C497C87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B93E4-EE0E-4455-8EA9-D551C8BE9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D38AAB3-E0AF-4B0F-90B2-A6D0041F813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on.co.uk/login/index.html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bookfind.co.uk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17C1B4-B6EA-A4AF-B9F5-9AB8C6A3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63725"/>
            <a:ext cx="23383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62C72-6A2A-47D7-A038-902E6E480BF2}"/>
              </a:ext>
            </a:extLst>
          </p:cNvPr>
          <p:cNvSpPr/>
          <p:nvPr/>
        </p:nvSpPr>
        <p:spPr>
          <a:xfrm>
            <a:off x="2567284" y="2211"/>
            <a:ext cx="4009431" cy="175432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 eaLnBrk="1" hangingPunct="1">
              <a:defRPr/>
            </a:pPr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 Cecilia’s</a:t>
            </a:r>
          </a:p>
          <a:p>
            <a:pPr algn="ctr" eaLnBrk="1" hangingPunct="1">
              <a:defRPr/>
            </a:pPr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/>
                <a:ea typeface="Tahoma"/>
                <a:cs typeface="Tahoma"/>
              </a:rPr>
              <a:t>2023-2024</a:t>
            </a:r>
            <a:endParaRPr lang="en-US" sz="5400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Tahoma"/>
              <a:cs typeface="Tahoma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40DF8E97-1F56-6598-0F11-28FDBA474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4238625"/>
            <a:ext cx="900112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CW Cursive Writing 6" pitchFamily="66" charset="0"/>
              </a:rPr>
              <a:t>Welcome to Year 1 and 2 </a:t>
            </a:r>
            <a:br>
              <a:rPr lang="en-GB" altLang="en-US" sz="4400">
                <a:latin typeface="CCW Cursive Writing 6" pitchFamily="66" charset="0"/>
              </a:rPr>
            </a:br>
            <a:r>
              <a:rPr lang="en-GB" altLang="en-US" sz="4400">
                <a:latin typeface="CCW Cursive Writing 6" pitchFamily="66" charset="0"/>
              </a:rPr>
              <a:t>at St. Peter’s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1E58A-ECD4-4A70-9C9E-FCB0D098792B}"/>
              </a:ext>
            </a:extLst>
          </p:cNvPr>
          <p:cNvSpPr txBox="1"/>
          <p:nvPr/>
        </p:nvSpPr>
        <p:spPr>
          <a:xfrm>
            <a:off x="294804" y="883920"/>
            <a:ext cx="27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Parent Info sheet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EBDB8-F607-4668-AE17-0907D79A0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53" y="1476506"/>
            <a:ext cx="6542722" cy="510082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7A097-E06F-4267-B9EB-E9593ABA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04" y="1513924"/>
            <a:ext cx="8554391" cy="3830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1E58A-ECD4-4A70-9C9E-FCB0D098792B}"/>
              </a:ext>
            </a:extLst>
          </p:cNvPr>
          <p:cNvSpPr txBox="1"/>
          <p:nvPr/>
        </p:nvSpPr>
        <p:spPr>
          <a:xfrm>
            <a:off x="294804" y="883920"/>
            <a:ext cx="524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Extract from curriculum overview…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893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29756-B800-42B5-8FF1-AEAEA319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1" y="204524"/>
            <a:ext cx="8683330" cy="60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89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2369F-C9F9-41E6-D76C-34C5B870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1" t="871" r="9351" b="6972"/>
          <a:stretch/>
        </p:blipFill>
        <p:spPr>
          <a:xfrm>
            <a:off x="208845" y="166143"/>
            <a:ext cx="8753569" cy="49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7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0BCAD7E1-4867-5C12-9074-FFF0938B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260350"/>
            <a:ext cx="6965950" cy="1203325"/>
          </a:xfrm>
        </p:spPr>
        <p:txBody>
          <a:bodyPr/>
          <a:lstStyle/>
          <a:p>
            <a:pPr eaLnBrk="1" hangingPunct="1"/>
            <a:r>
              <a:rPr lang="en-GB" altLang="en-US" u="sng">
                <a:latin typeface="CCW Cursive Writing 6" pitchFamily="66" charset="0"/>
              </a:rPr>
              <a:t>Homework</a:t>
            </a:r>
            <a:br>
              <a:rPr lang="en-GB" altLang="en-US" u="sng">
                <a:latin typeface="CCW Cursive Writing 6" pitchFamily="66" charset="0"/>
              </a:rPr>
            </a:br>
            <a:endParaRPr lang="en-GB" altLang="en-US" u="sng">
              <a:latin typeface="CCW Cursive Writing 6" pitchFamily="66" charset="0"/>
            </a:endParaRPr>
          </a:p>
        </p:txBody>
      </p:sp>
      <p:sp>
        <p:nvSpPr>
          <p:cNvPr id="9219" name="Content Placeholder 6">
            <a:extLst>
              <a:ext uri="{FF2B5EF4-FFF2-40B4-BE49-F238E27FC236}">
                <a16:creationId xmlns:a16="http://schemas.microsoft.com/office/drawing/2014/main" id="{EC2AE645-DA97-4647-8075-304DEEE75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928688"/>
            <a:ext cx="8858250" cy="45259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altLang="en-US" sz="2000" dirty="0">
                <a:latin typeface="CCW Cursive Writing 6"/>
              </a:rPr>
              <a:t>Homework will be sent home every </a:t>
            </a:r>
            <a:r>
              <a:rPr lang="en-GB" altLang="en-US" sz="2000" b="1" u="sng" dirty="0">
                <a:latin typeface="CCW Cursive Writing 6"/>
              </a:rPr>
              <a:t>Friday</a:t>
            </a:r>
          </a:p>
          <a:p>
            <a:pPr eaLnBrk="1" hangingPunct="1">
              <a:buFont typeface="Arial" charset="0"/>
              <a:buNone/>
              <a:defRPr/>
            </a:pPr>
            <a:endParaRPr lang="en-GB" altLang="en-US" sz="2000" b="1" u="sng" dirty="0">
              <a:latin typeface="CCW Cursive Writing 6" panose="03050602040000000000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sz="2000" dirty="0">
                <a:latin typeface="CCW Cursive Writing 6"/>
              </a:rPr>
              <a:t>Each week you child will have:</a:t>
            </a:r>
          </a:p>
          <a:p>
            <a:pPr eaLnBrk="1" hangingPunct="1">
              <a:buFont typeface="Arial" charset="0"/>
              <a:buNone/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CCW Cursive Writing 6"/>
              </a:rPr>
              <a:t>SPAG, English or topic based task </a:t>
            </a:r>
            <a:r>
              <a:rPr lang="en-GB" altLang="en-US" sz="2000" dirty="0">
                <a:solidFill>
                  <a:srgbClr val="FF0000"/>
                </a:solidFill>
                <a:latin typeface="CCW Cursive Writing 6"/>
              </a:rPr>
              <a:t>OR</a:t>
            </a:r>
            <a:r>
              <a:rPr lang="en-GB" altLang="en-US" sz="2000" dirty="0">
                <a:latin typeface="CCW Cursive Writing 6"/>
              </a:rPr>
              <a:t> Maths based on current class learning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  <a:p>
            <a:pPr marL="0" indent="0">
              <a:buNone/>
              <a:defRPr/>
            </a:pPr>
            <a:r>
              <a:rPr lang="en-GB" altLang="en-US" sz="2000" dirty="0">
                <a:latin typeface="CCW Cursive Writing 6"/>
              </a:rPr>
              <a:t>Use of MYON </a:t>
            </a:r>
            <a:r>
              <a:rPr lang="en-GB" sz="2000" dirty="0">
                <a:hlinkClick r:id="rId2"/>
              </a:rPr>
              <a:t>Sign In - </a:t>
            </a:r>
            <a:r>
              <a:rPr lang="en-GB" sz="2000" dirty="0" err="1">
                <a:hlinkClick r:id="rId2"/>
              </a:rPr>
              <a:t>myON</a:t>
            </a:r>
            <a:r>
              <a:rPr lang="en-GB" sz="2000" dirty="0">
                <a:hlinkClick r:id="rId2"/>
              </a:rPr>
              <a:t>®</a:t>
            </a:r>
            <a:endParaRPr lang="en-GB" altLang="en-US" sz="2000" dirty="0">
              <a:latin typeface="CCW Cursive Writing 6" panose="03050602040000000000" pitchFamily="66" charset="0"/>
            </a:endParaRPr>
          </a:p>
          <a:p>
            <a:pPr marL="0" indent="0" eaLnBrk="1" hangingPunct="1">
              <a:buNone/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GB" altLang="en-US" sz="2000" dirty="0">
                <a:latin typeface="CCW Cursive Writing 6"/>
              </a:rPr>
              <a:t>Reading/</a:t>
            </a:r>
            <a:r>
              <a:rPr lang="en-GB" altLang="en-US" sz="2000" dirty="0" err="1">
                <a:latin typeface="CCW Cursive Writing 6"/>
              </a:rPr>
              <a:t>Timestable</a:t>
            </a:r>
            <a:r>
              <a:rPr lang="en-GB" altLang="en-US" sz="2000" dirty="0">
                <a:latin typeface="CCW Cursive Writing 6"/>
              </a:rPr>
              <a:t> rockstars/</a:t>
            </a:r>
            <a:r>
              <a:rPr lang="en-GB" altLang="en-US" sz="2000" dirty="0" err="1">
                <a:latin typeface="CCW Cursive Writing 6"/>
              </a:rPr>
              <a:t>Numbots</a:t>
            </a:r>
            <a:r>
              <a:rPr lang="en-GB" altLang="en-US" sz="2000" dirty="0">
                <a:latin typeface="CCW Cursive Writing 6"/>
              </a:rPr>
              <a:t>- </a:t>
            </a:r>
            <a:r>
              <a:rPr lang="en-GB" altLang="en-US" sz="2000" dirty="0">
                <a:solidFill>
                  <a:srgbClr val="FF0000"/>
                </a:solidFill>
                <a:latin typeface="CCW Cursive Writing 6"/>
              </a:rPr>
              <a:t>ongoing </a:t>
            </a:r>
            <a:endParaRPr lang="en-GB" altLang="en-US" sz="2000" dirty="0">
              <a:solidFill>
                <a:srgbClr val="FF0000"/>
              </a:solidFill>
              <a:latin typeface="CCW Cursive Writing 6" panose="03050602040000000000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GB" altLang="en-US" sz="2000" dirty="0">
                <a:latin typeface="CCW Cursive Writing 6"/>
              </a:rPr>
              <a:t>Homework to be completed and handed in on the following </a:t>
            </a:r>
            <a:r>
              <a:rPr lang="en-GB" altLang="en-US" sz="2000" b="1" u="sng" dirty="0">
                <a:latin typeface="CCW Cursive Writing 6"/>
              </a:rPr>
              <a:t>Wednesday </a:t>
            </a:r>
            <a:r>
              <a:rPr lang="en-GB" altLang="en-US" sz="2000" dirty="0">
                <a:latin typeface="CCW Cursive Writing 6"/>
              </a:rPr>
              <a:t>so that it can be marked before sending out new homework.</a:t>
            </a:r>
            <a:endParaRPr lang="en-GB" altLang="en-US" sz="2000" dirty="0">
              <a:latin typeface="CCW Cursive Writing 6" panose="03050602040000000000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2CAE96F-9AA5-3920-9157-A2C1ADD8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en-GB" altLang="en-US">
                <a:latin typeface="CCW Cursive Writing 6" pitchFamily="66" charset="0"/>
              </a:rPr>
              <a:t>Reading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FC318F-8BA7-4737-9B67-D47457CA7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39290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altLang="en-US" sz="2000" dirty="0">
                <a:latin typeface="CCW Cursive Writing 6" panose="03050602040000000000" pitchFamily="66" charset="0"/>
              </a:rPr>
              <a:t>Exciting and engaging reading area- topic books</a:t>
            </a:r>
            <a:endParaRPr lang="en-US" dirty="0"/>
          </a:p>
          <a:p>
            <a:pPr eaLnBrk="1" hangingPunct="1"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CCW Cursive Writing 6" panose="03050602040000000000" pitchFamily="66" charset="0"/>
              </a:rPr>
              <a:t>* Reading in the classroom:</a:t>
            </a:r>
          </a:p>
          <a:p>
            <a:pPr marL="273050" indent="-27305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CCW Cursive Writing 6" panose="03050602040000000000" pitchFamily="66" charset="0"/>
              </a:rPr>
              <a:t>         - AR- for Y2 only</a:t>
            </a:r>
          </a:p>
          <a:p>
            <a:pPr marL="273050" indent="-27305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CCW Cursive Writing 6" panose="03050602040000000000" pitchFamily="66" charset="0"/>
              </a:rPr>
              <a:t>         - Reading to an adult 1-1 or in groups</a:t>
            </a:r>
          </a:p>
          <a:p>
            <a:pPr marL="273050" indent="-273050">
              <a:buNone/>
              <a:defRPr/>
            </a:pPr>
            <a:r>
              <a:rPr lang="en-GB" altLang="en-US" sz="2000" dirty="0">
                <a:latin typeface="CCW Cursive Writing 6"/>
              </a:rPr>
              <a:t>         - Guided reading sessions for all year 1 and some year 2 children</a:t>
            </a:r>
          </a:p>
          <a:p>
            <a:pPr marL="273050" indent="-273050" eaLnBrk="1" hangingPunct="1">
              <a:buNone/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  <a:p>
            <a:pPr eaLnBrk="1" hangingPunct="1">
              <a:defRPr/>
            </a:pPr>
            <a:r>
              <a:rPr lang="en-GB" altLang="en-US" sz="2000" dirty="0">
                <a:latin typeface="CCW Cursive Writing 6" panose="03050602040000000000" pitchFamily="66" charset="0"/>
              </a:rPr>
              <a:t>Reading at home daily</a:t>
            </a:r>
          </a:p>
          <a:p>
            <a:pPr eaLnBrk="1" hangingPunct="1">
              <a:defRPr/>
            </a:pPr>
            <a:endParaRPr lang="en-US" altLang="en-US" sz="2000" dirty="0">
              <a:latin typeface="CCW Cursive Writing 6" panose="03050602040000000000" pitchFamily="66" charset="0"/>
            </a:endParaRPr>
          </a:p>
          <a:p>
            <a:pPr eaLnBrk="1" hangingPunct="1">
              <a:defRPr/>
            </a:pPr>
            <a:r>
              <a:rPr lang="en-US" altLang="en-US" sz="2000" dirty="0">
                <a:latin typeface="CCW Cursive Writing 6" panose="03050602040000000000" pitchFamily="66" charset="0"/>
              </a:rPr>
              <a:t>L</a:t>
            </a:r>
            <a:r>
              <a:rPr lang="en-GB" altLang="en-US" sz="2000" dirty="0" err="1">
                <a:latin typeface="CCW Cursive Writing 6" panose="03050602040000000000" pitchFamily="66" charset="0"/>
              </a:rPr>
              <a:t>ibrary</a:t>
            </a:r>
            <a:r>
              <a:rPr lang="en-GB" altLang="en-US" sz="2000" dirty="0">
                <a:latin typeface="CCW Cursive Writing 6" panose="03050602040000000000" pitchFamily="66" charset="0"/>
              </a:rPr>
              <a:t> book taken home/returned each Friday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4A437C7-697F-B65B-4C59-C26C3562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CW Cursive Writing 6" pitchFamily="66" charset="0"/>
              </a:rPr>
              <a:t>To start…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EC0BA7A8-B09A-445F-80C0-CE304B6D4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038600" cy="4525963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GB" altLang="en-US" sz="1800">
                <a:latin typeface="CCW Cursive Writing 6" panose="03050602040000000000" pitchFamily="66" charset="0"/>
              </a:rPr>
              <a:t>Children are given 1 decimal value to use for their first ever book selection ‘e.g. 3.2’. Once they have read and quizzed, showing super effort and 80% of questions correct, they will be given a decimal range to select books from ‘e.g. 3.2-4.6’. </a:t>
            </a:r>
          </a:p>
        </p:txBody>
      </p:sp>
      <p:sp>
        <p:nvSpPr>
          <p:cNvPr id="25604" name="Content Placeholder 3">
            <a:extLst>
              <a:ext uri="{FF2B5EF4-FFF2-40B4-BE49-F238E27FC236}">
                <a16:creationId xmlns:a16="http://schemas.microsoft.com/office/drawing/2014/main" id="{46B8FD8E-E283-6DDE-E07E-C7E9404BE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4038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800">
                <a:latin typeface="CCW Cursive Writing 6" pitchFamily="66" charset="0"/>
              </a:rPr>
              <a:t>This first book is to practise the routine and learn the system.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>
              <a:latin typeface="CCW Cursive Writing 6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800">
                <a:latin typeface="CCW Cursive Writing 6" pitchFamily="66" charset="0"/>
              </a:rPr>
              <a:t>Children are assessed 4 times a year using the Star Reading test (20 minutes), so their decimal range will change, along with their reading age and other data we can share with you at parents evening. 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4470193-216C-CAC9-78BF-CE0477C8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>
                <a:latin typeface="CCW Cursive Writing 6" pitchFamily="66" charset="0"/>
              </a:rPr>
              <a:t>Finding Books at Home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E44C2F8-662C-6C09-240F-7A761C623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3322319"/>
            <a:ext cx="8128952" cy="2586355"/>
          </a:xfrm>
        </p:spPr>
        <p:txBody>
          <a:bodyPr/>
          <a:lstStyle/>
          <a:p>
            <a:r>
              <a:rPr lang="en-GB" altLang="en-US" sz="2000" dirty="0">
                <a:latin typeface="CCW Cursive Writing 6" pitchFamily="66" charset="0"/>
              </a:rPr>
              <a:t>Year 2 children can bring AR books home but must read again in school before quizzing.</a:t>
            </a:r>
          </a:p>
          <a:p>
            <a:endParaRPr lang="en-GB" altLang="en-US" sz="2000" dirty="0">
              <a:latin typeface="CCW Cursive Writing 6" pitchFamily="66" charset="0"/>
            </a:endParaRPr>
          </a:p>
          <a:p>
            <a:r>
              <a:rPr lang="en-GB" altLang="en-US" sz="2000" dirty="0">
                <a:latin typeface="CCW Cursive Writing 6" pitchFamily="66" charset="0"/>
              </a:rPr>
              <a:t>Reading for enjoyment at home- library book.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913673D-C9C2-ED12-3B04-C4B55C096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660" y="1860233"/>
            <a:ext cx="331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ahoma" panose="020B0604030504040204" pitchFamily="34" charset="0"/>
                <a:hlinkClick r:id="rId2"/>
              </a:rPr>
              <a:t>https://www.arbookfind.co.uk/</a:t>
            </a:r>
            <a:endParaRPr lang="en-GB" altLang="en-US" sz="1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141D2CE-4D1C-AE39-9B32-1C30EC7E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0"/>
            <a:ext cx="6965950" cy="1201738"/>
          </a:xfrm>
        </p:spPr>
        <p:txBody>
          <a:bodyPr/>
          <a:lstStyle/>
          <a:p>
            <a:pPr eaLnBrk="1" hangingPunct="1"/>
            <a:r>
              <a:rPr lang="en-GB" altLang="en-US" u="sng" dirty="0">
                <a:latin typeface="CCW Cursive Writing 6" pitchFamily="66" charset="0"/>
              </a:rPr>
              <a:t>PE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DD1A34C0-9477-B296-ACCD-1BE24FE3C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857250"/>
            <a:ext cx="8416925" cy="4608513"/>
          </a:xfrm>
        </p:spPr>
        <p:txBody>
          <a:bodyPr/>
          <a:lstStyle/>
          <a:p>
            <a:pPr eaLnBrk="1" hangingPunct="1"/>
            <a:endParaRPr lang="en-GB" altLang="en-US" sz="2400" dirty="0">
              <a:latin typeface="CCW Cursive Writing 6"/>
            </a:endParaRPr>
          </a:p>
          <a:p>
            <a:pPr eaLnBrk="1" hangingPunct="1"/>
            <a:r>
              <a:rPr lang="en-GB" altLang="en-US" sz="2400" dirty="0">
                <a:latin typeface="CCW Cursive Writing 6"/>
              </a:rPr>
              <a:t>P.E sessions take place on Monday-Indoors and Thursday – Outdoors </a:t>
            </a:r>
            <a:endParaRPr lang="en-GB" altLang="en-US" sz="2400" dirty="0">
              <a:latin typeface="CCW Cursive Writing 6" pitchFamily="66" charset="0"/>
            </a:endParaRPr>
          </a:p>
          <a:p>
            <a:pPr eaLnBrk="1" hangingPunct="1"/>
            <a:r>
              <a:rPr lang="en-GB" altLang="en-US" sz="2400" dirty="0">
                <a:latin typeface="CCW Cursive Writing 6"/>
              </a:rPr>
              <a:t>PE Kits must be worn to school on the day of PE lesson</a:t>
            </a:r>
          </a:p>
          <a:p>
            <a:pPr eaLnBrk="1" hangingPunct="1"/>
            <a:r>
              <a:rPr lang="en-GB" altLang="en-US" sz="2400" dirty="0">
                <a:latin typeface="CCW Cursive Writing 6"/>
              </a:rPr>
              <a:t>Trainers needed.</a:t>
            </a:r>
          </a:p>
          <a:p>
            <a:pPr eaLnBrk="1" hangingPunct="1"/>
            <a:r>
              <a:rPr lang="en-GB" altLang="en-US" sz="2400" dirty="0">
                <a:latin typeface="CCW Cursive Writing 6"/>
              </a:rPr>
              <a:t>Earrings covered with own tape or removed if possible</a:t>
            </a:r>
          </a:p>
          <a:p>
            <a:pPr eaLnBrk="1" hangingPunct="1"/>
            <a:r>
              <a:rPr lang="en-GB" altLang="en-US" sz="2400" dirty="0">
                <a:latin typeface="CCW Cursive Writing 6"/>
              </a:rPr>
              <a:t>No colourful gym leggings or trousers. </a:t>
            </a:r>
          </a:p>
          <a:p>
            <a:pPr eaLnBrk="1" hangingPunct="1"/>
            <a:r>
              <a:rPr lang="en-US" altLang="en-US" sz="2400" dirty="0">
                <a:latin typeface="CCW Cursive Writing 6"/>
              </a:rPr>
              <a:t>W</a:t>
            </a:r>
            <a:r>
              <a:rPr lang="en-GB" altLang="en-US" sz="2400" dirty="0" err="1">
                <a:latin typeface="CCW Cursive Writing 6"/>
              </a:rPr>
              <a:t>hite</a:t>
            </a:r>
            <a:r>
              <a:rPr lang="en-GB" altLang="en-US" sz="2400" dirty="0">
                <a:latin typeface="CCW Cursive Writing 6"/>
              </a:rPr>
              <a:t> socks please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6B296C6B-5D70-1B6D-D30B-50887B56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260350"/>
            <a:ext cx="6965950" cy="1027113"/>
          </a:xfrm>
        </p:spPr>
        <p:txBody>
          <a:bodyPr/>
          <a:lstStyle/>
          <a:p>
            <a:pPr eaLnBrk="1" hangingPunct="1"/>
            <a:r>
              <a:rPr lang="en-GB" altLang="en-US">
                <a:latin typeface="CCW Cursive Writing 6" pitchFamily="66" charset="0"/>
              </a:rPr>
              <a:t>Medicine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EC7CB257-2A4D-FF92-C8CE-34E2F034A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3675" y="1287463"/>
            <a:ext cx="5915025" cy="4954587"/>
          </a:xfrm>
        </p:spPr>
        <p:txBody>
          <a:bodyPr/>
          <a:lstStyle/>
          <a:p>
            <a:pPr eaLnBrk="1" hangingPunct="1"/>
            <a:r>
              <a:rPr lang="en-GB" altLang="en-US" sz="1800">
                <a:latin typeface="CCW Cursive Writing 6" pitchFamily="66" charset="0"/>
              </a:rPr>
              <a:t>Inhalers- named/in date</a:t>
            </a:r>
          </a:p>
          <a:p>
            <a:pPr eaLnBrk="1" hangingPunct="1"/>
            <a:r>
              <a:rPr lang="en-GB" altLang="en-US" sz="1800">
                <a:latin typeface="CCW Cursive Writing 6" pitchFamily="66" charset="0"/>
              </a:rPr>
              <a:t>Allergies-medical form</a:t>
            </a:r>
          </a:p>
          <a:p>
            <a:pPr eaLnBrk="1" hangingPunct="1"/>
            <a:r>
              <a:rPr lang="en-GB" altLang="en-US" sz="1800">
                <a:latin typeface="CCW Cursive Writing 6" pitchFamily="66" charset="0"/>
              </a:rPr>
              <a:t>Parental supervision for medicines such as antibiotics that need to be taken in school hours. (Mrs Coone)</a:t>
            </a:r>
          </a:p>
          <a:p>
            <a:pPr eaLnBrk="1" hangingPunct="1"/>
            <a:r>
              <a:rPr lang="en-US" altLang="en-US" sz="1800">
                <a:latin typeface="CCW Cursive Writing 6" pitchFamily="66" charset="0"/>
              </a:rPr>
              <a:t>P</a:t>
            </a:r>
            <a:r>
              <a:rPr lang="en-GB" altLang="en-US" sz="1800">
                <a:latin typeface="CCW Cursive Writing 6" pitchFamily="66" charset="0"/>
              </a:rPr>
              <a:t>lease discuss with the school office if your child needs to take medicine/ apply medicated creams during school hours</a:t>
            </a:r>
          </a:p>
          <a:p>
            <a:pPr eaLnBrk="1" hangingPunct="1"/>
            <a:r>
              <a:rPr lang="en-GB" altLang="en-US" sz="1800">
                <a:latin typeface="CCW Cursive Writing 6" pitchFamily="66" charset="0"/>
              </a:rPr>
              <a:t>Head injury – phone call</a:t>
            </a:r>
          </a:p>
          <a:p>
            <a:pPr eaLnBrk="1" hangingPunct="1"/>
            <a:r>
              <a:rPr lang="en-GB" altLang="en-US" sz="1800">
                <a:latin typeface="CCW Cursive Writing 6" pitchFamily="66" charset="0"/>
              </a:rPr>
              <a:t>Head Lice – tie back long hair. Inform office. </a:t>
            </a:r>
          </a:p>
          <a:p>
            <a:pPr eaLnBrk="1" hangingPunct="1"/>
            <a:endParaRPr lang="en-GB" altLang="en-US"/>
          </a:p>
        </p:txBody>
      </p:sp>
      <p:pic>
        <p:nvPicPr>
          <p:cNvPr id="2" name="Picture 2" descr="C:\Users\Georgia\AppData\Local\Microsoft\Windows\Temporary Internet Files\Content.IE5\RYRXJB97\MCj02933160000[1].wmf">
            <a:extLst>
              <a:ext uri="{FF2B5EF4-FFF2-40B4-BE49-F238E27FC236}">
                <a16:creationId xmlns:a16="http://schemas.microsoft.com/office/drawing/2014/main" id="{1EEE999D-7DCA-4259-A387-C2E41935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8670">
            <a:off x="1102358" y="1928080"/>
            <a:ext cx="1428760" cy="3065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Georgia\AppData\Local\Microsoft\Windows\Temporary Internet Files\Content.IE5\EE1RT82O\MPj04394710000[1].jpg">
            <a:extLst>
              <a:ext uri="{FF2B5EF4-FFF2-40B4-BE49-F238E27FC236}">
                <a16:creationId xmlns:a16="http://schemas.microsoft.com/office/drawing/2014/main" id="{E519C528-4388-7BF7-C7AD-0CFE7F58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785813"/>
            <a:ext cx="31130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7DB1D38C-0A11-D3FF-6F50-27E9B4356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785813"/>
            <a:ext cx="8821737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 dirty="0">
                <a:latin typeface="CCW Cursive Writing 6"/>
              </a:rPr>
              <a:t>Staffing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u="sng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b="1" dirty="0">
                <a:latin typeface="CCW Cursive Writing 6"/>
              </a:rPr>
              <a:t>Mrs Boyle</a:t>
            </a:r>
            <a:r>
              <a:rPr lang="en-GB" altLang="en-US" sz="2000" dirty="0">
                <a:latin typeface="CCW Cursive Writing 6"/>
              </a:rPr>
              <a:t>: Mon, Tues, Weds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 dirty="0">
              <a:latin typeface="CCW Cursive Writing 6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b="1" dirty="0">
                <a:latin typeface="CCW Cursive Writing 6"/>
              </a:rPr>
              <a:t>Mrs Ross: </a:t>
            </a:r>
            <a:r>
              <a:rPr lang="en-GB" altLang="en-US" sz="2000" dirty="0">
                <a:latin typeface="CCW Cursive Writing 6"/>
              </a:rPr>
              <a:t>Thurs, Fri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 dirty="0">
              <a:latin typeface="CCW Cursive Writing 6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b="1" dirty="0">
                <a:latin typeface="CCW Cursive Writing 6"/>
              </a:rPr>
              <a:t>Mrs Hall (every day except Tuesday)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b="1" dirty="0">
              <a:latin typeface="CCW Cursive Writing 6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 err="1">
                <a:latin typeface="CCW Cursive Writing 6"/>
              </a:rPr>
              <a:t>Mrs</a:t>
            </a:r>
            <a:r>
              <a:rPr lang="en-US" altLang="en-US" sz="2000" b="1" dirty="0">
                <a:latin typeface="CCW Cursive Writing 6"/>
              </a:rPr>
              <a:t> Donohue, Miss Richardson, </a:t>
            </a:r>
            <a:r>
              <a:rPr lang="en-US" altLang="en-US" sz="2000" b="1" dirty="0" err="1">
                <a:latin typeface="CCW Cursive Writing 6"/>
              </a:rPr>
              <a:t>Mrs</a:t>
            </a:r>
            <a:r>
              <a:rPr lang="en-US" altLang="en-US" sz="2000" b="1" dirty="0">
                <a:latin typeface="CCW Cursive Writing 6"/>
              </a:rPr>
              <a:t> </a:t>
            </a:r>
            <a:r>
              <a:rPr lang="en-US" altLang="en-US" sz="2000" b="1" dirty="0" err="1">
                <a:latin typeface="CCW Cursive Writing 6"/>
              </a:rPr>
              <a:t>Maliangkay</a:t>
            </a:r>
            <a:endParaRPr lang="en-GB" altLang="en-US" sz="2000" b="1" dirty="0" err="1">
              <a:latin typeface="CCW Cursive Writing 6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CCW Cursive Writing 6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b="1" dirty="0">
                <a:latin typeface="CCW Cursive Writing 6"/>
              </a:rPr>
              <a:t>Mrs Walker- </a:t>
            </a:r>
            <a:r>
              <a:rPr lang="en-GB" altLang="en-US" sz="2000" dirty="0">
                <a:latin typeface="CCW Cursive Writing 6"/>
              </a:rPr>
              <a:t>Volunteer helper every Thursday morning.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>
              <a:latin typeface="CCW Cursive Writing 6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400" dirty="0">
              <a:latin typeface="CCW Cursive Writing 6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FCEAF4D-1AB7-2DFD-4FE6-AD50C1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CW Cursive Writing 6" pitchFamily="66" charset="0"/>
              </a:rPr>
              <a:t>Uniform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2489ECC-C217-0C19-13A1-79214A8A4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latin typeface="CCW Cursive Writing 6" pitchFamily="66" charset="0"/>
              </a:rPr>
              <a:t>Plain waterproof/warm coat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latin typeface="CCW Cursive Writing 6" pitchFamily="66" charset="0"/>
              </a:rPr>
              <a:t>No jewellery 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latin typeface="CCW Cursive Writing 6" pitchFamily="66" charset="0"/>
              </a:rPr>
              <a:t>Sensible watch 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latin typeface="CCW Cursive Writing 6" pitchFamily="66" charset="0"/>
              </a:rPr>
              <a:t>Green hairbands or bows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latin typeface="CCW Cursive Writing 6" pitchFamily="66" charset="0"/>
              </a:rPr>
              <a:t>School shoes – no trainers please, only lace, Velcro or slip-ons. 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latin typeface="CCW Cursive Writing 6" pitchFamily="66" charset="0"/>
              </a:rPr>
              <a:t>Names on every item!</a:t>
            </a:r>
          </a:p>
          <a:p>
            <a:pPr>
              <a:lnSpc>
                <a:spcPct val="90000"/>
              </a:lnSpc>
            </a:pPr>
            <a:endParaRPr lang="en-GB" altLang="en-US" sz="36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2FA6C8F7-E823-B2AC-94BB-0DFB234280B5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400">
                <a:latin typeface="CCW Cursive Writing 6" pitchFamily="66" charset="0"/>
              </a:rPr>
              <a:t>Bag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latin typeface="CCW Cursive Writing 6" pitchFamily="66" charset="0"/>
              </a:rPr>
              <a:t>Lunchbox (named)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FF0000"/>
                </a:solidFill>
                <a:latin typeface="CCW Cursive Writing 6" pitchFamily="66" charset="0"/>
              </a:rPr>
              <a:t>Healthy snacks </a:t>
            </a:r>
            <a:r>
              <a:rPr lang="en-GB" altLang="en-US" sz="2400">
                <a:latin typeface="CCW Cursive Writing 6" pitchFamily="66" charset="0"/>
              </a:rPr>
              <a:t>for playtime (labelled if in a tupperware box) – fruit, vegetables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latin typeface="CCW Cursive Writing 6" pitchFamily="66" charset="0"/>
              </a:rPr>
              <a:t>Water bottle (named)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latin typeface="CCW Cursive Writing 6" pitchFamily="66" charset="0"/>
              </a:rPr>
              <a:t>Pencil case to stay at school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latin typeface="CCW Cursive Writing 6" pitchFamily="66" charset="0"/>
              </a:rPr>
              <a:t>Coat – either winter coat or raincoat </a:t>
            </a:r>
            <a:endParaRPr lang="en-GB" altLang="en-US" sz="3600">
              <a:latin typeface="CCW Cursive Writing 6" pitchFamily="66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6330D1D-DE0D-C97B-B31C-3BCABDAD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>
                <a:latin typeface="CCW Cursive Writing 6" pitchFamily="66" charset="0"/>
              </a:rPr>
              <a:t>What to bring to school everyday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6BC2C0D4-ACEC-3862-AAFB-527BA5E9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42875"/>
            <a:ext cx="6099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u="sng">
                <a:latin typeface="CCW Cursive Writing 6" pitchFamily="66" charset="0"/>
              </a:rPr>
              <a:t>Equipment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Tahoma" panose="020B0604030504040204" pitchFamily="34" charset="0"/>
            </a:endParaRPr>
          </a:p>
        </p:txBody>
      </p:sp>
      <p:sp>
        <p:nvSpPr>
          <p:cNvPr id="33795" name="TextBox 2">
            <a:extLst>
              <a:ext uri="{FF2B5EF4-FFF2-40B4-BE49-F238E27FC236}">
                <a16:creationId xmlns:a16="http://schemas.microsoft.com/office/drawing/2014/main" id="{0B95DBC0-8DA2-F9CB-DDE8-05C9F8D46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571625"/>
            <a:ext cx="70723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800">
                <a:latin typeface="CCW Cursive Writing 6" pitchFamily="66" charset="0"/>
              </a:rPr>
              <a:t>Pencil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>
                <a:latin typeface="CCW Cursive Writing 6" pitchFamily="66" charset="0"/>
              </a:rPr>
              <a:t>Glue stick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>
                <a:latin typeface="CCW Cursive Writing 6" pitchFamily="66" charset="0"/>
              </a:rPr>
              <a:t>Coloured pencils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>
                <a:latin typeface="CCW Cursive Writing 6" pitchFamily="66" charset="0"/>
              </a:rPr>
              <a:t>White board pen </a:t>
            </a:r>
          </a:p>
          <a:p>
            <a:pPr eaLnBrk="1" hangingPunct="1">
              <a:spcBef>
                <a:spcPct val="0"/>
              </a:spcBef>
            </a:pPr>
            <a:endParaRPr lang="en-GB" altLang="en-US" sz="2800">
              <a:latin typeface="CCW Cursive Writing 6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7030A0"/>
                </a:solidFill>
                <a:latin typeface="CCW Cursive Writing 6" pitchFamily="66" charset="0"/>
              </a:rPr>
              <a:t>We provide – whiteboard, whiteboard rubber, ruler, scissors, felt tip pens 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5EE84F7-28DF-58D6-00E5-67617FDE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CW Cursive Writing 6" pitchFamily="66" charset="0"/>
              </a:rPr>
              <a:t>Birthdays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D598F47A-6354-2D18-25D4-436FEA92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>
                <a:latin typeface="CCW Cursive Writing 6" pitchFamily="66" charset="0"/>
              </a:rPr>
              <a:t>Please avoid sending in sweets for your child’s birthday (for healthy eating reasons)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>
              <a:latin typeface="CCW Cursive Writing 6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>
                <a:latin typeface="CCW Cursive Writing 6" pitchFamily="66" charset="0"/>
              </a:rPr>
              <a:t>-Healthy snack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>
                <a:latin typeface="CCW Cursive Writing 6" pitchFamily="66" charset="0"/>
              </a:rPr>
              <a:t>Favourite book to share with the class?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CC52F233-171C-130B-7F53-EADCE991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CW Cursive Writing 6" pitchFamily="66" charset="0"/>
              </a:rPr>
              <a:t>Illness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D4936863-CCBA-788B-A3F5-BE02CCAA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r>
              <a:rPr lang="en-GB" altLang="en-US" sz="1800">
                <a:latin typeface="CCW Cursive Writing 6" pitchFamily="66" charset="0"/>
              </a:rPr>
              <a:t>No child should return to school until 48hours after vomiting</a:t>
            </a:r>
          </a:p>
          <a:p>
            <a:r>
              <a:rPr lang="en-GB" altLang="en-US" sz="1800">
                <a:latin typeface="CCW Cursive Writing 6" pitchFamily="66" charset="0"/>
              </a:rPr>
              <a:t>Your child should not be in school with an upset stomach for 48 hours.</a:t>
            </a:r>
          </a:p>
          <a:p>
            <a:r>
              <a:rPr lang="en-GB" altLang="en-US" sz="1800">
                <a:latin typeface="CCW Cursive Writing 6" pitchFamily="66" charset="0"/>
              </a:rPr>
              <a:t>Please inform the school office of your child’s absence (we will ring at 9:30 am if we haven’t heard from you)</a:t>
            </a:r>
          </a:p>
          <a:p>
            <a:r>
              <a:rPr lang="en-GB" altLang="en-US" sz="1800">
                <a:latin typeface="CCW Cursive Writing 6" pitchFamily="66" charset="0"/>
              </a:rPr>
              <a:t>If a child needs medication that has been prescribed by a doctor then a form needs to be completed.</a:t>
            </a:r>
          </a:p>
          <a:p>
            <a:r>
              <a:rPr lang="en-GB" altLang="en-US" sz="1800">
                <a:latin typeface="CCW Cursive Writing 6" pitchFamily="66" charset="0"/>
              </a:rPr>
              <a:t>Check your child’s asthma pump/epipen is up to date.</a:t>
            </a:r>
          </a:p>
          <a:p>
            <a:endParaRPr lang="en-GB" altLang="en-US" sz="1800">
              <a:latin typeface="CCW Cursive Writing 6" pitchFamily="66" charset="0"/>
            </a:endParaRPr>
          </a:p>
          <a:p>
            <a:r>
              <a:rPr lang="en-GB" altLang="en-US" sz="1800">
                <a:solidFill>
                  <a:srgbClr val="FF0000"/>
                </a:solidFill>
                <a:latin typeface="CCW Cursive Writing 6" pitchFamily="66" charset="0"/>
              </a:rPr>
              <a:t>First aid officer – Mrs Coone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AD6D67C3-2569-E637-4B95-7A146882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CW Cursive Writing 6" pitchFamily="66" charset="0"/>
              </a:rPr>
              <a:t>Spread the word…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4311367-2B51-E667-BC69-90E4E1B1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690688"/>
            <a:ext cx="6172200" cy="125253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>
                <a:latin typeface="CCW Cursive Writing 6" pitchFamily="66" charset="0"/>
              </a:rPr>
              <a:t>Please spread the word about our wonderful and caring school to your friends and family. 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15E66329-FC82-0038-D665-4E9A8DE2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8688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5AE3CB7C-30A0-9F9B-BA6B-E4067EAB6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13" y="981075"/>
            <a:ext cx="8929687" cy="1200150"/>
          </a:xfrm>
        </p:spPr>
        <p:txBody>
          <a:bodyPr/>
          <a:lstStyle/>
          <a:p>
            <a:pPr eaLnBrk="1" hangingPunct="1"/>
            <a:r>
              <a:rPr lang="en-GB" altLang="en-US" sz="2400">
                <a:solidFill>
                  <a:schemeClr val="tx1"/>
                </a:solidFill>
                <a:latin typeface="CCW Cursive Writing 6" pitchFamily="66" charset="0"/>
              </a:rPr>
              <a:t>Thank you for attending.</a:t>
            </a:r>
          </a:p>
          <a:p>
            <a:pPr eaLnBrk="1" hangingPunct="1"/>
            <a:endParaRPr lang="en-GB" altLang="en-US" sz="2400">
              <a:solidFill>
                <a:schemeClr val="tx1"/>
              </a:solidFill>
              <a:latin typeface="CCW Cursive Writing 6" pitchFamily="66" charset="0"/>
            </a:endParaRPr>
          </a:p>
          <a:p>
            <a:pPr eaLnBrk="1" hangingPunct="1"/>
            <a:r>
              <a:rPr lang="en-GB" altLang="en-US" sz="2400" b="1">
                <a:solidFill>
                  <a:schemeClr val="tx1"/>
                </a:solidFill>
                <a:latin typeface="CCW Cursive Writing 6" pitchFamily="66" charset="0"/>
              </a:rPr>
              <a:t>If you ever need to contact us:</a:t>
            </a:r>
          </a:p>
          <a:p>
            <a:pPr eaLnBrk="1" hangingPunct="1"/>
            <a:r>
              <a:rPr lang="en-GB" altLang="en-US" sz="2400" b="1">
                <a:solidFill>
                  <a:schemeClr val="tx1"/>
                </a:solidFill>
                <a:latin typeface="CCW Cursive Writing 6" pitchFamily="66" charset="0"/>
              </a:rPr>
              <a:t>Either message on TEAMS (during school hours only)</a:t>
            </a:r>
          </a:p>
          <a:p>
            <a:pPr eaLnBrk="1" hangingPunct="1"/>
            <a:r>
              <a:rPr lang="en-GB" altLang="en-US" sz="2400" b="1">
                <a:solidFill>
                  <a:schemeClr val="tx1"/>
                </a:solidFill>
                <a:latin typeface="CCW Cursive Writing 6" pitchFamily="66" charset="0"/>
              </a:rPr>
              <a:t>Or email the office and they will forward onto us.</a:t>
            </a:r>
          </a:p>
          <a:p>
            <a:pPr eaLnBrk="1" hangingPunct="1"/>
            <a:endParaRPr lang="en-GB" altLang="en-US" sz="2400" b="1">
              <a:solidFill>
                <a:schemeClr val="tx1"/>
              </a:solidFill>
              <a:latin typeface="CCW Cursive Writing 6" pitchFamily="66" charset="0"/>
            </a:endParaRPr>
          </a:p>
          <a:p>
            <a:pPr eaLnBrk="1" hangingPunct="1"/>
            <a:endParaRPr lang="en-GB" altLang="en-US" sz="2400">
              <a:solidFill>
                <a:schemeClr val="tx1"/>
              </a:solidFill>
              <a:latin typeface="CCW Cursive Writing 6" pitchFamily="66" charset="0"/>
            </a:endParaRPr>
          </a:p>
          <a:p>
            <a:pPr eaLnBrk="1" hangingPunct="1"/>
            <a:r>
              <a:rPr lang="en-GB" altLang="en-US" sz="2400">
                <a:solidFill>
                  <a:schemeClr val="tx1"/>
                </a:solidFill>
                <a:latin typeface="CCW Cursive Writing 6" pitchFamily="66" charset="0"/>
              </a:rPr>
              <a:t>Any questions?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24654A0F-3DFD-6B72-C15F-D4D884A59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0"/>
            <a:ext cx="7239000" cy="981075"/>
          </a:xfrm>
        </p:spPr>
        <p:txBody>
          <a:bodyPr/>
          <a:lstStyle/>
          <a:p>
            <a:pPr eaLnBrk="1" hangingPunct="1"/>
            <a:r>
              <a:rPr lang="en-GB" altLang="en-US" sz="3200" u="sng" dirty="0">
                <a:latin typeface="CCW Cursive Writing 6" pitchFamily="66" charset="0"/>
              </a:rPr>
              <a:t>Life in the Classroom </a:t>
            </a:r>
          </a:p>
        </p:txBody>
      </p: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0F353561-C228-4426-B5AD-035BF40A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4" y="961072"/>
            <a:ext cx="9411335" cy="5449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altLang="en-US" sz="2000" dirty="0">
                <a:latin typeface="CCW Cursive Writing 6"/>
              </a:rPr>
              <a:t>Positive learning environment where the children feel safe to take risks as learners</a:t>
            </a:r>
            <a:endParaRPr lang="en-GB" altLang="en-US" sz="2000" dirty="0">
              <a:latin typeface="CCW Cursive Writing 6" panose="03050602040000000000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altLang="en-US" sz="2000" dirty="0">
                <a:latin typeface="CCW Cursive Writing 6"/>
              </a:rPr>
              <a:t>Disciple of the week, Star of the week, head teachers award, golden tickets, house points, stickers, class raffle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altLang="en-US" sz="2000" dirty="0">
                <a:latin typeface="CCW Cursive Writing 6"/>
              </a:rPr>
              <a:t>Trying our best, working together, supporting others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000" dirty="0">
              <a:latin typeface="CCW Cursive Writing 6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000" dirty="0">
                <a:latin typeface="CCW Cursive Writing 6"/>
              </a:rPr>
              <a:t>Good Learners Remember!</a:t>
            </a:r>
            <a:endParaRPr lang="en-GB" altLang="en-US" sz="2000" dirty="0">
              <a:latin typeface="CCW Cursive Writing 6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altLang="en-US" sz="2000" dirty="0">
                <a:latin typeface="CCW Cursive Writing 6"/>
              </a:rPr>
              <a:t>Growth Mindset- the power of YET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000" dirty="0">
              <a:latin typeface="CCW Cursive Writing 6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altLang="en-US" sz="2000" dirty="0">
                <a:latin typeface="CCW Cursive Writing 6"/>
              </a:rPr>
              <a:t>Reflection/time out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000" dirty="0">
              <a:latin typeface="CCW Cursive Writing 6" panose="03050602040000000000" pitchFamily="66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altLang="en-US" sz="2000" dirty="0">
                <a:latin typeface="CCW Cursive Writing 6"/>
              </a:rPr>
              <a:t>Faces used throughout all year groups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9B6E8A6-2DBD-92A3-055D-C89B540A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130968"/>
            <a:ext cx="6965950" cy="12017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CCW Cursive Writing 6" pitchFamily="66" charset="0"/>
              </a:rPr>
              <a:t>Catholic Ethos</a:t>
            </a:r>
          </a:p>
        </p:txBody>
      </p:sp>
      <p:pic>
        <p:nvPicPr>
          <p:cNvPr id="2" name="Picture 2" descr="C:\Users\Georgia\AppData\Local\Microsoft\Windows\Temporary Internet Files\Content.IE5\EOQZS01P\MPj04341350000[1].jpg">
            <a:extLst>
              <a:ext uri="{FF2B5EF4-FFF2-40B4-BE49-F238E27FC236}">
                <a16:creationId xmlns:a16="http://schemas.microsoft.com/office/drawing/2014/main" id="{D30B2EAE-328C-4D83-8AD8-3B4107FE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406" y="4005064"/>
            <a:ext cx="168228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C0C58-A840-FC5D-B9A8-2EEEBF44B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>
              <a:buFont typeface="Arial,Sans-Serif" panose="020B0604020202020204" pitchFamily="34" charset="0"/>
            </a:pPr>
            <a:r>
              <a:rPr lang="en-GB" sz="1800" dirty="0">
                <a:latin typeface="CCW Cursive Writing 6" panose="03050602040000000000" pitchFamily="66" charset="0"/>
                <a:cs typeface="Arial"/>
              </a:rPr>
              <a:t>Prayers to learn- we say or sing prayers in the morning, at lunchtime and at home time.</a:t>
            </a:r>
          </a:p>
          <a:p>
            <a:pPr>
              <a:buFont typeface="Arial,Sans-Serif" panose="020B0604020202020204" pitchFamily="34" charset="0"/>
            </a:pPr>
            <a:endParaRPr lang="en-US" sz="1800" dirty="0">
              <a:latin typeface="CCW Cursive Writing 6" panose="03050602040000000000" pitchFamily="66" charset="0"/>
              <a:cs typeface="Arial"/>
            </a:endParaRPr>
          </a:p>
          <a:p>
            <a:pPr>
              <a:buFont typeface="Arial,Sans-Serif" panose="020B0604020202020204" pitchFamily="34" charset="0"/>
            </a:pPr>
            <a:r>
              <a:rPr lang="en-GB" sz="1800" dirty="0">
                <a:latin typeface="CCW Cursive Writing 6" panose="03050602040000000000" pitchFamily="66" charset="0"/>
                <a:cs typeface="Arial"/>
              </a:rPr>
              <a:t>Mass – rota – dates for masses were included in the dates list- all welcome! </a:t>
            </a:r>
          </a:p>
          <a:p>
            <a:pPr>
              <a:buFont typeface="Arial,Sans-Serif" panose="020B0604020202020204" pitchFamily="34" charset="0"/>
            </a:pPr>
            <a:endParaRPr lang="en-US" sz="1800" dirty="0">
              <a:latin typeface="CCW Cursive Writing 6" panose="03050602040000000000" pitchFamily="66" charset="0"/>
              <a:cs typeface="Arial"/>
            </a:endParaRPr>
          </a:p>
          <a:p>
            <a:pPr>
              <a:buFont typeface="Arial,Sans-Serif" panose="020B0604020202020204" pitchFamily="34" charset="0"/>
            </a:pPr>
            <a:r>
              <a:rPr lang="en-GB" sz="1800" dirty="0">
                <a:latin typeface="CCW Cursive Writing 6" panose="03050602040000000000" pitchFamily="66" charset="0"/>
                <a:cs typeface="Arial"/>
              </a:rPr>
              <a:t>Encourage respect through rules, RE teaching and manners</a:t>
            </a:r>
          </a:p>
          <a:p>
            <a:pPr>
              <a:buFont typeface="Arial,Sans-Serif" panose="020B0604020202020204" pitchFamily="34" charset="0"/>
            </a:pPr>
            <a:endParaRPr lang="en-GB" sz="1800" dirty="0">
              <a:latin typeface="CCW Cursive Writing 6" panose="03050602040000000000" pitchFamily="66" charset="0"/>
              <a:cs typeface="Arial"/>
            </a:endParaRPr>
          </a:p>
          <a:p>
            <a:pPr>
              <a:buFont typeface="Arial,Sans-Serif" panose="020B0604020202020204" pitchFamily="34" charset="0"/>
            </a:pPr>
            <a:r>
              <a:rPr lang="en-GB" sz="1800" dirty="0">
                <a:latin typeface="CCW Cursive Writing 6" panose="03050602040000000000" pitchFamily="66" charset="0"/>
                <a:cs typeface="Arial"/>
              </a:rPr>
              <a:t>Hymn practices</a:t>
            </a:r>
          </a:p>
          <a:p>
            <a:pPr>
              <a:buFont typeface="Arial,Sans-Serif" panose="020B0604020202020204" pitchFamily="34" charset="0"/>
            </a:pPr>
            <a:endParaRPr lang="en-GB" sz="1800" dirty="0">
              <a:latin typeface="CCW Cursive Writing 6" panose="03050602040000000000" pitchFamily="66" charset="0"/>
              <a:cs typeface="Arial"/>
            </a:endParaRPr>
          </a:p>
          <a:p>
            <a:pPr>
              <a:buFont typeface="Arial,Sans-Serif" panose="020B0604020202020204" pitchFamily="34" charset="0"/>
            </a:pPr>
            <a:r>
              <a:rPr lang="en-GB" sz="1800" dirty="0">
                <a:latin typeface="CCW Cursive Writing 6" panose="03050602040000000000" pitchFamily="66" charset="0"/>
                <a:cs typeface="Arial"/>
              </a:rPr>
              <a:t>Learning about our class Saint</a:t>
            </a:r>
          </a:p>
          <a:p>
            <a:pPr>
              <a:buFont typeface="Arial,Sans-Serif" panose="020B0604020202020204" pitchFamily="34" charset="0"/>
            </a:pPr>
            <a:endParaRPr lang="en-GB" sz="1800" dirty="0">
              <a:latin typeface="CCW Cursive Writing 6" panose="03050602040000000000" pitchFamily="66" charset="0"/>
              <a:cs typeface="Arial"/>
            </a:endParaRPr>
          </a:p>
          <a:p>
            <a:pPr>
              <a:buFont typeface="Arial,Sans-Serif" panose="020B0604020202020204" pitchFamily="34" charset="0"/>
            </a:pPr>
            <a:r>
              <a:rPr lang="en-GB" sz="1800" dirty="0">
                <a:latin typeface="CCW Cursive Writing 6" panose="03050602040000000000" pitchFamily="66" charset="0"/>
                <a:cs typeface="Arial"/>
              </a:rPr>
              <a:t>Inclusive school where we learn and celebrate all faiths</a:t>
            </a:r>
          </a:p>
          <a:p>
            <a:pPr>
              <a:buFont typeface="Arial,Sans-Serif" panose="020B0604020202020204" pitchFamily="34" charset="0"/>
            </a:pPr>
            <a:endParaRPr lang="en-GB"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493FAE0-B038-9B21-9F32-10B1F345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55638"/>
            <a:ext cx="8569325" cy="1201737"/>
          </a:xfrm>
        </p:spPr>
        <p:txBody>
          <a:bodyPr/>
          <a:lstStyle/>
          <a:p>
            <a:pPr eaLnBrk="1" hangingPunct="1"/>
            <a:r>
              <a:rPr lang="en-GB" altLang="en-US">
                <a:latin typeface="CCW Cursive Writing 6" pitchFamily="66" charset="0"/>
              </a:rPr>
              <a:t>Collective Worship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944522A-A13D-4901-89A7-BAC04D1A4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307" y="1773873"/>
            <a:ext cx="7235190" cy="36036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altLang="en-US" sz="2000" dirty="0">
                <a:latin typeface="CCW Cursive Writing 6" panose="03050602040000000000" pitchFamily="66" charset="0"/>
              </a:rPr>
              <a:t>Whole school assembly every Monday in the hall led by Miss McCluskey.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2000" dirty="0">
                <a:latin typeface="CCW Cursive Writing 6" panose="03050602040000000000" pitchFamily="66" charset="0"/>
              </a:rPr>
              <a:t>Class assemblies on Tuesday and Wednesday mornings.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2000" dirty="0">
                <a:latin typeface="CCW Cursive Writing 6" panose="03050602040000000000" pitchFamily="66" charset="0"/>
              </a:rPr>
              <a:t>KS1 assembly every Thursday.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2000" dirty="0">
                <a:latin typeface="CCW Cursive Writing 6" panose="03050602040000000000" pitchFamily="66" charset="0"/>
              </a:rPr>
              <a:t>Whole school celebration assembly every Friday afternoon.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800" dirty="0"/>
          </a:p>
        </p:txBody>
      </p:sp>
      <p:pic>
        <p:nvPicPr>
          <p:cNvPr id="2" name="Picture 2" descr="C:\Users\Georgia\AppData\Local\Microsoft\Windows\Temporary Internet Files\Content.IE5\EOQZS01P\MPj04341350000[1].jpg">
            <a:extLst>
              <a:ext uri="{FF2B5EF4-FFF2-40B4-BE49-F238E27FC236}">
                <a16:creationId xmlns:a16="http://schemas.microsoft.com/office/drawing/2014/main" id="{D30B2EAE-328C-4D83-8AD8-3B4107FE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406" y="4005064"/>
            <a:ext cx="168228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D0D20B8-DB88-D54A-DF69-C20940EF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655638"/>
            <a:ext cx="6965950" cy="1201737"/>
          </a:xfrm>
        </p:spPr>
        <p:txBody>
          <a:bodyPr/>
          <a:lstStyle/>
          <a:p>
            <a:pPr eaLnBrk="1" hangingPunct="1"/>
            <a:r>
              <a:rPr lang="en-GB" altLang="en-US">
                <a:latin typeface="CCW Cursive Writing 6" pitchFamily="66" charset="0"/>
              </a:rPr>
              <a:t>Virtues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F099334-110C-446C-B5F8-6F33BFEE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865313"/>
            <a:ext cx="6197600" cy="3603625"/>
          </a:xfrm>
        </p:spPr>
        <p:txBody>
          <a:bodyPr/>
          <a:lstStyle/>
          <a:p>
            <a:pPr eaLnBrk="1" hangingPunct="1"/>
            <a:r>
              <a:rPr lang="en-GB" altLang="en-US" sz="2000" dirty="0">
                <a:latin typeface="CCW Cursive Writing 6"/>
              </a:rPr>
              <a:t>Tuesday assemblies cover different virtues and teach the children how we can behave through certain values.</a:t>
            </a:r>
          </a:p>
          <a:p>
            <a:pPr eaLnBrk="1" hangingPunct="1"/>
            <a:endParaRPr lang="en-GB" altLang="en-US" sz="2000">
              <a:latin typeface="CCW Cursive Writing 6" pitchFamily="66" charset="0"/>
            </a:endParaRPr>
          </a:p>
          <a:p>
            <a:pPr eaLnBrk="1" hangingPunct="1"/>
            <a:r>
              <a:rPr lang="en-GB" altLang="en-US" sz="2000" dirty="0">
                <a:latin typeface="CCW Cursive Writing 6"/>
              </a:rPr>
              <a:t>Respect, honesty, hope, faith, trust, patience, love of learning, resilience, tolerance.</a:t>
            </a:r>
            <a:endParaRPr lang="en-GB" altLang="en-US" sz="2000" dirty="0">
              <a:latin typeface="CCW Cursive Writing 6" pitchFamily="66" charset="0"/>
            </a:endParaRPr>
          </a:p>
        </p:txBody>
      </p:sp>
      <p:pic>
        <p:nvPicPr>
          <p:cNvPr id="2" name="Picture 2" descr="C:\Users\Georgia\AppData\Local\Microsoft\Windows\Temporary Internet Files\Content.IE5\EOQZS01P\MPj04341350000[1].jpg">
            <a:extLst>
              <a:ext uri="{FF2B5EF4-FFF2-40B4-BE49-F238E27FC236}">
                <a16:creationId xmlns:a16="http://schemas.microsoft.com/office/drawing/2014/main" id="{D30B2EAE-328C-4D83-8AD8-3B4107FE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406" y="4005064"/>
            <a:ext cx="168228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1D943D6-6125-A8DA-61B1-D44DEA40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000">
                <a:latin typeface="CCW Cursive Writing 6" pitchFamily="66" charset="0"/>
              </a:rPr>
              <a:t>Our Weekly timetable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6A62B6-9865-F32C-DD48-BDC3F7AA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9" y="993393"/>
            <a:ext cx="8763940" cy="51440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279E26-53DE-4DEB-B871-2CE25B84AEFC}"/>
              </a:ext>
            </a:extLst>
          </p:cNvPr>
          <p:cNvSpPr txBox="1"/>
          <p:nvPr/>
        </p:nvSpPr>
        <p:spPr>
          <a:xfrm>
            <a:off x="233362" y="412433"/>
            <a:ext cx="8677275" cy="697113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rgbClr val="FF0000"/>
                </a:solidFill>
                <a:latin typeface="CCW Cursive Writing 6"/>
              </a:rPr>
              <a:t>Daily: </a:t>
            </a:r>
            <a:r>
              <a:rPr lang="en-GB" sz="2400" dirty="0">
                <a:latin typeface="CCW Cursive Writing 6"/>
              </a:rPr>
              <a:t>AR reading for Y2</a:t>
            </a:r>
          </a:p>
          <a:p>
            <a:pPr eaLnBrk="1" hangingPunct="1">
              <a:defRPr/>
            </a:pPr>
            <a:r>
              <a:rPr lang="en-GB" sz="2400" dirty="0">
                <a:latin typeface="CCW Cursive Writing 6"/>
              </a:rPr>
              <a:t>         English- </a:t>
            </a:r>
            <a:r>
              <a:rPr lang="en-GB" sz="2400" dirty="0" err="1">
                <a:latin typeface="CCW Cursive Writing 6"/>
              </a:rPr>
              <a:t>SPag</a:t>
            </a:r>
            <a:r>
              <a:rPr lang="en-GB" sz="2400" dirty="0">
                <a:latin typeface="CCW Cursive Writing 6"/>
              </a:rPr>
              <a:t>, Writing and Reading</a:t>
            </a:r>
          </a:p>
          <a:p>
            <a:pPr>
              <a:defRPr/>
            </a:pPr>
            <a:r>
              <a:rPr lang="en-GB" sz="2400" dirty="0">
                <a:latin typeface="CCW Cursive Writing 6"/>
              </a:rPr>
              <a:t>         Maths- </a:t>
            </a:r>
            <a:r>
              <a:rPr lang="en-GB" sz="2400" dirty="0" err="1">
                <a:latin typeface="CCW Cursive Writing 6"/>
              </a:rPr>
              <a:t>Whiterose</a:t>
            </a:r>
            <a:r>
              <a:rPr lang="en-GB" sz="2400" dirty="0">
                <a:latin typeface="CCW Cursive Writing 6"/>
              </a:rPr>
              <a:t> maths scheme</a:t>
            </a:r>
            <a:endParaRPr lang="en-GB" sz="1400" dirty="0"/>
          </a:p>
          <a:p>
            <a:pPr eaLnBrk="1" hangingPunct="1">
              <a:defRPr/>
            </a:pPr>
            <a:r>
              <a:rPr lang="en-GB" sz="2400" dirty="0">
                <a:latin typeface="CCW Cursive Writing 6"/>
              </a:rPr>
              <a:t>         Handwriting/phonics/spelling using Little</a:t>
            </a:r>
          </a:p>
          <a:p>
            <a:pPr>
              <a:defRPr/>
            </a:pPr>
            <a:r>
              <a:rPr lang="en-GB" sz="2400" dirty="0">
                <a:latin typeface="CCW Cursive Writing 6"/>
              </a:rPr>
              <a:t>         Wandle Phonics programme</a:t>
            </a:r>
          </a:p>
          <a:p>
            <a:pPr>
              <a:defRPr/>
            </a:pPr>
            <a:endParaRPr lang="en-GB" sz="2400" dirty="0">
              <a:latin typeface="CCW Cursive Writing 6"/>
            </a:endParaRPr>
          </a:p>
          <a:p>
            <a:pPr>
              <a:defRPr/>
            </a:pPr>
            <a:r>
              <a:rPr lang="en-GB" sz="2400" dirty="0">
                <a:latin typeface="CCW Cursive Writing 6"/>
              </a:rPr>
              <a:t>Phonics- daily for all children, </a:t>
            </a:r>
            <a:r>
              <a:rPr lang="en-GB" sz="2400" i="1" dirty="0">
                <a:latin typeface="CCW Cursive Writing 6"/>
              </a:rPr>
              <a:t>keep up</a:t>
            </a:r>
            <a:r>
              <a:rPr lang="en-GB" sz="2400" dirty="0">
                <a:latin typeface="CCW Cursive Writing 6"/>
              </a:rPr>
              <a:t> sessions and </a:t>
            </a:r>
            <a:r>
              <a:rPr lang="en-GB" sz="2400" i="1" dirty="0">
                <a:latin typeface="CCW Cursive Writing 6"/>
              </a:rPr>
              <a:t>rapid catch-up</a:t>
            </a:r>
            <a:r>
              <a:rPr lang="en-GB" sz="2400" dirty="0">
                <a:latin typeface="CCW Cursive Writing 6"/>
              </a:rPr>
              <a:t> session for children that need additional support. </a:t>
            </a:r>
          </a:p>
          <a:p>
            <a:pPr>
              <a:defRPr/>
            </a:pPr>
            <a:endParaRPr lang="en-GB" sz="2400" dirty="0">
              <a:latin typeface="CCW Cursive Writing 6"/>
            </a:endParaRPr>
          </a:p>
          <a:p>
            <a:pPr>
              <a:defRPr/>
            </a:pPr>
            <a:endParaRPr lang="en-GB" sz="2400" dirty="0">
              <a:latin typeface="CCW Cursive Writing 6"/>
            </a:endParaRPr>
          </a:p>
          <a:p>
            <a:pPr>
              <a:defRPr/>
            </a:pPr>
            <a:r>
              <a:rPr lang="en-GB" sz="2400" dirty="0">
                <a:latin typeface="CCW Cursive Writing 6"/>
              </a:rPr>
              <a:t>         </a:t>
            </a:r>
          </a:p>
          <a:p>
            <a:pPr>
              <a:defRPr/>
            </a:pPr>
            <a:endParaRPr lang="en-GB" sz="2400" dirty="0">
              <a:latin typeface="CCW Cursive Writing 6"/>
            </a:endParaRPr>
          </a:p>
          <a:p>
            <a:pPr eaLnBrk="1" hangingPunct="1">
              <a:defRPr/>
            </a:pPr>
            <a:r>
              <a:rPr lang="en-US" sz="3900" dirty="0">
                <a:latin typeface="+mj-lt"/>
              </a:rPr>
              <a:t>	</a:t>
            </a:r>
            <a:endParaRPr lang="en-GB" sz="3900" dirty="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279E26-53DE-4DEB-B871-2CE25B84AEFC}"/>
              </a:ext>
            </a:extLst>
          </p:cNvPr>
          <p:cNvSpPr txBox="1"/>
          <p:nvPr/>
        </p:nvSpPr>
        <p:spPr>
          <a:xfrm>
            <a:off x="455613" y="404813"/>
            <a:ext cx="8678862" cy="5878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200" u="sng">
                <a:latin typeface="CCW Cursive Writing 6" panose="03050602040000000000" pitchFamily="66" charset="0"/>
              </a:rPr>
              <a:t>Classroom Organisation</a:t>
            </a:r>
          </a:p>
          <a:p>
            <a:pPr eaLnBrk="1" hangingPunct="1">
              <a:defRPr/>
            </a:pPr>
            <a:endParaRPr lang="en-GB" sz="3200" u="sng">
              <a:latin typeface="CCW Cursive Writing 6" panose="03050602040000000000" pitchFamily="66" charset="0"/>
            </a:endParaRPr>
          </a:p>
          <a:p>
            <a:pPr eaLnBrk="1" hangingPunct="1">
              <a:defRPr/>
            </a:pPr>
            <a:r>
              <a:rPr lang="en-GB" sz="2400">
                <a:latin typeface="CCW Cursive Writing 6" panose="03050602040000000000" pitchFamily="66" charset="0"/>
              </a:rPr>
              <a:t>Mixed age group morning places.</a:t>
            </a:r>
          </a:p>
          <a:p>
            <a:pPr eaLnBrk="1" hangingPunct="1">
              <a:defRPr/>
            </a:pPr>
            <a:endParaRPr lang="en-GB" sz="2400">
              <a:latin typeface="CCW Cursive Writing 6" panose="03050602040000000000" pitchFamily="66" charset="0"/>
            </a:endParaRPr>
          </a:p>
          <a:p>
            <a:pPr eaLnBrk="1" hangingPunct="1">
              <a:defRPr/>
            </a:pPr>
            <a:r>
              <a:rPr lang="en-GB" sz="2400">
                <a:latin typeface="CCW Cursive Writing 6" panose="03050602040000000000" pitchFamily="66" charset="0"/>
              </a:rPr>
              <a:t>Year 1 and 2 maths INPUTs taught separately. Maths places organised by ability. Adults moving round the room providing support/challenge where appropriate.</a:t>
            </a:r>
          </a:p>
          <a:p>
            <a:pPr eaLnBrk="1" hangingPunct="1">
              <a:defRPr/>
            </a:pPr>
            <a:endParaRPr lang="en-GB" sz="2400">
              <a:latin typeface="CCW Cursive Writing 6" panose="03050602040000000000" pitchFamily="66" charset="0"/>
            </a:endParaRPr>
          </a:p>
          <a:p>
            <a:pPr eaLnBrk="1" hangingPunct="1">
              <a:defRPr/>
            </a:pPr>
            <a:r>
              <a:rPr lang="en-GB" sz="2400">
                <a:latin typeface="CCW Cursive Writing 6" panose="03050602040000000000" pitchFamily="66" charset="0"/>
              </a:rPr>
              <a:t>Phonics taught separately.</a:t>
            </a:r>
          </a:p>
          <a:p>
            <a:pPr eaLnBrk="1" hangingPunct="1">
              <a:defRPr/>
            </a:pPr>
            <a:endParaRPr lang="en-GB" sz="2400">
              <a:latin typeface="CCW Cursive Writing 6" panose="03050602040000000000" pitchFamily="66" charset="0"/>
            </a:endParaRPr>
          </a:p>
          <a:p>
            <a:pPr eaLnBrk="1" hangingPunct="1">
              <a:defRPr/>
            </a:pPr>
            <a:r>
              <a:rPr lang="en-GB" sz="2400">
                <a:latin typeface="CCW Cursive Writing 6" panose="03050602040000000000" pitchFamily="66" charset="0"/>
              </a:rPr>
              <a:t>Literacy taught as whole class. Work differentiated appropriately. </a:t>
            </a:r>
            <a:endParaRPr lang="en-GB" sz="320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EB28CFC133E848835F93DAF0CDFB39" ma:contentTypeVersion="17" ma:contentTypeDescription="Create a new document." ma:contentTypeScope="" ma:versionID="0a8c1ecc851cdf285994c18e02531eb5">
  <xsd:schema xmlns:xsd="http://www.w3.org/2001/XMLSchema" xmlns:xs="http://www.w3.org/2001/XMLSchema" xmlns:p="http://schemas.microsoft.com/office/2006/metadata/properties" xmlns:ns2="69def117-f87c-4eb4-a4d9-cc2881025ce1" xmlns:ns3="ea62fe60-0fdd-4bb2-b13a-4316a67247b5" targetNamespace="http://schemas.microsoft.com/office/2006/metadata/properties" ma:root="true" ma:fieldsID="39db48780a65263a49defc4de72a679d" ns2:_="" ns3:_="">
    <xsd:import namespace="69def117-f87c-4eb4-a4d9-cc2881025ce1"/>
    <xsd:import namespace="ea62fe60-0fdd-4bb2-b13a-4316a67247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ef117-f87c-4eb4-a4d9-cc2881025c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6ebc32-48b1-44f5-850b-7c574a298d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2fe60-0fdd-4bb2-b13a-4316a67247b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2835ee-df9b-4c85-a94a-71e99fd3cc83}" ma:internalName="TaxCatchAll" ma:showField="CatchAllData" ma:web="ea62fe60-0fdd-4bb2-b13a-4316a6724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62fe60-0fdd-4bb2-b13a-4316a67247b5" xsi:nil="true"/>
    <lcf76f155ced4ddcb4097134ff3c332f xmlns="69def117-f87c-4eb4-a4d9-cc2881025ce1">
      <Terms xmlns="http://schemas.microsoft.com/office/infopath/2007/PartnerControls"/>
    </lcf76f155ced4ddcb4097134ff3c332f>
    <SharedWithUsers xmlns="ea62fe60-0fdd-4bb2-b13a-4316a67247b5">
      <UserInfo>
        <DisplayName>Reception at St Peter's 2020 Members</DisplayName>
        <AccountId>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A39233F-C8D9-48BB-8A22-1AD61DD16E56}"/>
</file>

<file path=customXml/itemProps2.xml><?xml version="1.0" encoding="utf-8"?>
<ds:datastoreItem xmlns:ds="http://schemas.openxmlformats.org/officeDocument/2006/customXml" ds:itemID="{072D4343-39D8-4FDA-9A28-769C8AD31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73805A-5E2C-495F-AD70-AFCA57ADCA35}">
  <ds:schemaRefs>
    <ds:schemaRef ds:uri="http://www.w3.org/XML/1998/namespace"/>
    <ds:schemaRef ds:uri="http://schemas.microsoft.com/office/2006/documentManagement/types"/>
    <ds:schemaRef ds:uri="http://purl.org/dc/elements/1.1/"/>
    <ds:schemaRef ds:uri="05c550a5-e589-4d65-8455-bf538534246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a1c619e-a25e-41e2-9db6-de885a922db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1091</Words>
  <Application>Microsoft Office PowerPoint</Application>
  <PresentationFormat>On-screen Show (4:3)</PresentationFormat>
  <Paragraphs>168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Arial,Sans-Serif</vt:lpstr>
      <vt:lpstr>Calibri</vt:lpstr>
      <vt:lpstr>CCW Cursive Writing 6</vt:lpstr>
      <vt:lpstr>Comic Sans MS</vt:lpstr>
      <vt:lpstr>Tahoma</vt:lpstr>
      <vt:lpstr>Office Theme</vt:lpstr>
      <vt:lpstr>PowerPoint Presentation</vt:lpstr>
      <vt:lpstr>PowerPoint Presentation</vt:lpstr>
      <vt:lpstr>Life in the Classroom </vt:lpstr>
      <vt:lpstr>Catholic Ethos</vt:lpstr>
      <vt:lpstr>Collective Worship</vt:lpstr>
      <vt:lpstr>Virtues</vt:lpstr>
      <vt:lpstr>Our Weekly timetable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</vt:lpstr>
      <vt:lpstr>Reading</vt:lpstr>
      <vt:lpstr>To start…</vt:lpstr>
      <vt:lpstr>Finding Books at Home</vt:lpstr>
      <vt:lpstr>PE</vt:lpstr>
      <vt:lpstr>Medicine</vt:lpstr>
      <vt:lpstr>Uniform</vt:lpstr>
      <vt:lpstr>What to bring to school everyday</vt:lpstr>
      <vt:lpstr>PowerPoint Presentation</vt:lpstr>
      <vt:lpstr>Birthdays</vt:lpstr>
      <vt:lpstr>Illness</vt:lpstr>
      <vt:lpstr>Spread the word…</vt:lpstr>
      <vt:lpstr>PowerPoint Presentation</vt:lpstr>
    </vt:vector>
  </TitlesOfParts>
  <Company>BUCKSCC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Peter’s</dc:title>
  <dc:creator>BUCKINGHAMSHIRE SCHOOL</dc:creator>
  <cp:lastModifiedBy>Jennifer Boyle</cp:lastModifiedBy>
  <cp:revision>85</cp:revision>
  <cp:lastPrinted>2018-09-11T16:06:47Z</cp:lastPrinted>
  <dcterms:created xsi:type="dcterms:W3CDTF">2005-09-04T23:01:23Z</dcterms:created>
  <dcterms:modified xsi:type="dcterms:W3CDTF">2023-09-14T13:48:11Z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  <property fmtid="{D5CDD505-2E9C-101B-9397-08002B2CF9AE}" pid="4" name="ContentTypeId">
    <vt:lpwstr>0x0101004CEB28CFC133E848835F93DAF0CDFB39</vt:lpwstr>
  </property>
  <property fmtid="{D5CDD505-2E9C-101B-9397-08002B2CF9AE}" pid="5" name="MediaServiceImageTags">
    <vt:lpwstr/>
  </property>
</Properties>
</file>