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5"/>
  </p:sldMasterIdLst>
  <p:notesMasterIdLst>
    <p:notesMasterId r:id="rId30"/>
  </p:notesMasterIdLst>
  <p:handoutMasterIdLst>
    <p:handoutMasterId r:id="rId31"/>
  </p:handoutMasterIdLst>
  <p:sldIdLst>
    <p:sldId id="256" r:id="rId6"/>
    <p:sldId id="274" r:id="rId7"/>
    <p:sldId id="290" r:id="rId8"/>
    <p:sldId id="259" r:id="rId9"/>
    <p:sldId id="262" r:id="rId10"/>
    <p:sldId id="288" r:id="rId11"/>
    <p:sldId id="311" r:id="rId12"/>
    <p:sldId id="284" r:id="rId13"/>
    <p:sldId id="301" r:id="rId14"/>
    <p:sldId id="309" r:id="rId15"/>
    <p:sldId id="298" r:id="rId16"/>
    <p:sldId id="296" r:id="rId17"/>
    <p:sldId id="300" r:id="rId18"/>
    <p:sldId id="299" r:id="rId19"/>
    <p:sldId id="295" r:id="rId20"/>
    <p:sldId id="261" r:id="rId21"/>
    <p:sldId id="291" r:id="rId22"/>
    <p:sldId id="265" r:id="rId23"/>
    <p:sldId id="277" r:id="rId24"/>
    <p:sldId id="286" r:id="rId25"/>
    <p:sldId id="308" r:id="rId26"/>
    <p:sldId id="310" r:id="rId27"/>
    <p:sldId id="306" r:id="rId28"/>
    <p:sldId id="275" r:id="rId29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E0206-4BCA-48E9-8AAE-47B118BB9BBD}" v="136" dt="2023-09-20T11:28:53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9" autoAdjust="0"/>
    <p:restoredTop sz="86438" autoAdjust="0"/>
  </p:normalViewPr>
  <p:slideViewPr>
    <p:cSldViewPr>
      <p:cViewPr varScale="1">
        <p:scale>
          <a:sx n="100" d="100"/>
          <a:sy n="100" d="100"/>
        </p:scale>
        <p:origin x="150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48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 /><Relationship Id="rId13" Type="http://schemas.openxmlformats.org/officeDocument/2006/relationships/slide" Target="slides/slide8.xml" /><Relationship Id="rId18" Type="http://schemas.openxmlformats.org/officeDocument/2006/relationships/slide" Target="slides/slide13.xml" /><Relationship Id="rId26" Type="http://schemas.openxmlformats.org/officeDocument/2006/relationships/slide" Target="slides/slide21.xml" /><Relationship Id="rId3" Type="http://schemas.openxmlformats.org/officeDocument/2006/relationships/customXml" Target="../customXml/item3.xml" /><Relationship Id="rId21" Type="http://schemas.openxmlformats.org/officeDocument/2006/relationships/slide" Target="slides/slide16.xml" /><Relationship Id="rId34" Type="http://schemas.openxmlformats.org/officeDocument/2006/relationships/theme" Target="theme/theme1.xml" /><Relationship Id="rId7" Type="http://schemas.openxmlformats.org/officeDocument/2006/relationships/slide" Target="slides/slide2.xml" /><Relationship Id="rId12" Type="http://schemas.openxmlformats.org/officeDocument/2006/relationships/slide" Target="slides/slide7.xml" /><Relationship Id="rId17" Type="http://schemas.openxmlformats.org/officeDocument/2006/relationships/slide" Target="slides/slide12.xml" /><Relationship Id="rId25" Type="http://schemas.openxmlformats.org/officeDocument/2006/relationships/slide" Target="slides/slide20.xml" /><Relationship Id="rId33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1.xml" /><Relationship Id="rId20" Type="http://schemas.openxmlformats.org/officeDocument/2006/relationships/slide" Target="slides/slide15.xml" /><Relationship Id="rId29" Type="http://schemas.openxmlformats.org/officeDocument/2006/relationships/slide" Target="slides/slide24.xml" /><Relationship Id="rId1" Type="http://schemas.openxmlformats.org/officeDocument/2006/relationships/customXml" Target="../customXml/item1.xml" /><Relationship Id="rId6" Type="http://schemas.openxmlformats.org/officeDocument/2006/relationships/slide" Target="slides/slide1.xml" /><Relationship Id="rId11" Type="http://schemas.openxmlformats.org/officeDocument/2006/relationships/slide" Target="slides/slide6.xml" /><Relationship Id="rId24" Type="http://schemas.openxmlformats.org/officeDocument/2006/relationships/slide" Target="slides/slide19.xml" /><Relationship Id="rId32" Type="http://schemas.openxmlformats.org/officeDocument/2006/relationships/presProps" Target="presProps.xml" /><Relationship Id="rId37" Type="http://schemas.microsoft.com/office/2015/10/relationships/revisionInfo" Target="revisionInfo.xml" /><Relationship Id="rId5" Type="http://schemas.openxmlformats.org/officeDocument/2006/relationships/slideMaster" Target="slideMasters/slideMaster1.xml" /><Relationship Id="rId15" Type="http://schemas.openxmlformats.org/officeDocument/2006/relationships/slide" Target="slides/slide10.xml" /><Relationship Id="rId23" Type="http://schemas.openxmlformats.org/officeDocument/2006/relationships/slide" Target="slides/slide18.xml" /><Relationship Id="rId28" Type="http://schemas.openxmlformats.org/officeDocument/2006/relationships/slide" Target="slides/slide23.xml" /><Relationship Id="rId36" Type="http://schemas.microsoft.com/office/2016/11/relationships/changesInfo" Target="changesInfos/changesInfo1.xml" /><Relationship Id="rId10" Type="http://schemas.openxmlformats.org/officeDocument/2006/relationships/slide" Target="slides/slide5.xml" /><Relationship Id="rId19" Type="http://schemas.openxmlformats.org/officeDocument/2006/relationships/slide" Target="slides/slide14.xml" /><Relationship Id="rId31" Type="http://schemas.openxmlformats.org/officeDocument/2006/relationships/handoutMaster" Target="handoutMasters/handoutMaster1.xml" /><Relationship Id="rId4" Type="http://schemas.openxmlformats.org/officeDocument/2006/relationships/customXml" Target="../customXml/item4.xml" /><Relationship Id="rId9" Type="http://schemas.openxmlformats.org/officeDocument/2006/relationships/slide" Target="slides/slide4.xml" /><Relationship Id="rId14" Type="http://schemas.openxmlformats.org/officeDocument/2006/relationships/slide" Target="slides/slide9.xml" /><Relationship Id="rId22" Type="http://schemas.openxmlformats.org/officeDocument/2006/relationships/slide" Target="slides/slide17.xml" /><Relationship Id="rId27" Type="http://schemas.openxmlformats.org/officeDocument/2006/relationships/slide" Target="slides/slide22.xml" /><Relationship Id="rId30" Type="http://schemas.openxmlformats.org/officeDocument/2006/relationships/notesMaster" Target="notesMasters/notesMaster1.xml" /><Relationship Id="rId35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alanti Savvanidis" userId="0e954d7f-2523-44c9-ae3c-8a7b0cea9cd8" providerId="ADAL" clId="{A636B059-91AD-8C4E-B38A-F98E4E9EEF88}"/>
    <pc:docChg chg="modSld">
      <pc:chgData name="Atalanti Savvanidis" userId="0e954d7f-2523-44c9-ae3c-8a7b0cea9cd8" providerId="ADAL" clId="{A636B059-91AD-8C4E-B38A-F98E4E9EEF88}" dt="2023-09-20T18:18:40.557" v="2" actId="1076"/>
      <pc:docMkLst>
        <pc:docMk/>
      </pc:docMkLst>
      <pc:sldChg chg="modSp">
        <pc:chgData name="Atalanti Savvanidis" userId="0e954d7f-2523-44c9-ae3c-8a7b0cea9cd8" providerId="ADAL" clId="{A636B059-91AD-8C4E-B38A-F98E4E9EEF88}" dt="2023-09-20T18:18:40.557" v="2" actId="1076"/>
        <pc:sldMkLst>
          <pc:docMk/>
          <pc:sldMk cId="0" sldId="296"/>
        </pc:sldMkLst>
        <pc:spChg chg="mod">
          <ac:chgData name="Atalanti Savvanidis" userId="0e954d7f-2523-44c9-ae3c-8a7b0cea9cd8" providerId="ADAL" clId="{A636B059-91AD-8C4E-B38A-F98E4E9EEF88}" dt="2023-09-20T18:18:40.557" v="2" actId="1076"/>
          <ac:spMkLst>
            <pc:docMk/>
            <pc:sldMk cId="0" sldId="296"/>
            <ac:spMk id="19459" creationId="{D2EE5EC1-5ECB-0A6E-92D1-1137CC7B6685}"/>
          </ac:spMkLst>
        </pc:spChg>
      </pc:sldChg>
    </pc:docChg>
  </pc:docChgLst>
  <pc:docChgLst>
    <pc:chgData name="C Paul" userId="S::cpaul@stpetersrc.bucks.sch.uk::96e89b97-06a2-493d-ad1c-492f715afc32" providerId="AD" clId="Web-{E68E0206-4BCA-48E9-8AAE-47B118BB9BBD}"/>
    <pc:docChg chg="modSld">
      <pc:chgData name="C Paul" userId="S::cpaul@stpetersrc.bucks.sch.uk::96e89b97-06a2-493d-ad1c-492f715afc32" providerId="AD" clId="Web-{E68E0206-4BCA-48E9-8AAE-47B118BB9BBD}" dt="2023-09-20T11:28:50.945" v="68" actId="20577"/>
      <pc:docMkLst>
        <pc:docMk/>
      </pc:docMkLst>
      <pc:sldChg chg="modSp">
        <pc:chgData name="C Paul" userId="S::cpaul@stpetersrc.bucks.sch.uk::96e89b97-06a2-493d-ad1c-492f715afc32" providerId="AD" clId="Web-{E68E0206-4BCA-48E9-8AAE-47B118BB9BBD}" dt="2023-09-20T11:28:03.412" v="61" actId="20577"/>
        <pc:sldMkLst>
          <pc:docMk/>
          <pc:sldMk cId="0" sldId="274"/>
        </pc:sldMkLst>
        <pc:spChg chg="mod">
          <ac:chgData name="C Paul" userId="S::cpaul@stpetersrc.bucks.sch.uk::96e89b97-06a2-493d-ad1c-492f715afc32" providerId="AD" clId="Web-{E68E0206-4BCA-48E9-8AAE-47B118BB9BBD}" dt="2023-09-20T11:28:03.412" v="61" actId="20577"/>
          <ac:spMkLst>
            <pc:docMk/>
            <pc:sldMk cId="0" sldId="274"/>
            <ac:spMk id="5124" creationId="{3263A608-DF62-6990-8765-7297300E6697}"/>
          </ac:spMkLst>
        </pc:spChg>
      </pc:sldChg>
      <pc:sldChg chg="modSp">
        <pc:chgData name="C Paul" userId="S::cpaul@stpetersrc.bucks.sch.uk::96e89b97-06a2-493d-ad1c-492f715afc32" providerId="AD" clId="Web-{E68E0206-4BCA-48E9-8AAE-47B118BB9BBD}" dt="2023-09-20T11:28:50.945" v="68" actId="20577"/>
        <pc:sldMkLst>
          <pc:docMk/>
          <pc:sldMk cId="1810852024" sldId="311"/>
        </pc:sldMkLst>
        <pc:spChg chg="mod">
          <ac:chgData name="C Paul" userId="S::cpaul@stpetersrc.bucks.sch.uk::96e89b97-06a2-493d-ad1c-492f715afc32" providerId="AD" clId="Web-{E68E0206-4BCA-48E9-8AAE-47B118BB9BBD}" dt="2023-09-20T11:28:50.945" v="68" actId="20577"/>
          <ac:spMkLst>
            <pc:docMk/>
            <pc:sldMk cId="1810852024" sldId="311"/>
            <ac:spMk id="3" creationId="{8627EC55-D3A5-694F-551E-85CD3DF9F9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4A01533-5C69-0743-8BFF-0BDB454CE0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6153" eaLnBrk="0" hangingPunct="0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234179D-C19A-6D45-87C9-DF5A01B625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6153" eaLnBrk="0" hangingPunct="0">
              <a:defRPr sz="1300"/>
            </a:lvl1pPr>
          </a:lstStyle>
          <a:p>
            <a:pPr>
              <a:defRPr/>
            </a:pPr>
            <a:fld id="{EAF8AA61-BD12-42F7-9D39-E86C648442E4}" type="datetimeFigureOut">
              <a:rPr lang="en-GB" altLang="en-US"/>
              <a:pPr>
                <a:defRPr/>
              </a:pPr>
              <a:t>20/09/2023</a:t>
            </a:fld>
            <a:endParaRPr lang="en-GB" alt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95730E8E-B201-244C-9175-C164CF1F99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6153" eaLnBrk="0" hangingPunct="0">
              <a:defRPr sz="13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636C72A8-0336-154C-BA63-E58C5D8CAE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866A37F6-0D07-49FE-B61E-7195263457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6EEDC4-695E-A340-9DD5-EE10B6E74A1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6153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5F875-9537-8942-ACFA-C15AA93ECE0F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6153" eaLnBrk="1" hangingPunct="1">
              <a:defRPr sz="1300"/>
            </a:lvl1pPr>
          </a:lstStyle>
          <a:p>
            <a:pPr>
              <a:defRPr/>
            </a:pPr>
            <a:fld id="{693B8974-8A31-49A6-8D2E-C7443D9ACCBF}" type="datetimeFigureOut">
              <a:rPr lang="en-US" altLang="en-US"/>
              <a:pPr>
                <a:defRPr/>
              </a:pPr>
              <a:t>9/20/2023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B8E8BAD-B6F3-9340-AC36-EC9C17CC0A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EBA3CA-0C6C-0C45-AAEC-E4147DB9B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5937A-B760-6B4F-A7F0-6B3F84761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6153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A9F8A-D40D-0E42-82F5-5C5AB937B7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fld id="{179ED90E-35A0-48EB-B989-8BDC2CAEA41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8B537-91EB-726D-7309-717E294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38362-7A1D-266C-D712-8117193E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1D080-3B77-3AA5-E188-900DDEBB7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9BC85-E3F6-41BE-A349-F4700BBD3A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823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33EB3-1C35-19E8-9257-A92A07BA5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C48D9-C0EA-AE7E-5BA5-7A295595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781EA-058B-DB26-5DFF-381BA890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66A0C-6708-461F-8D3A-6EA1B02752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173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588DC-9BE2-3C58-B5EE-3861EBB1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E2E3F-714D-AEBF-4A7E-8F7FC298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6565D-5B8C-FEF4-95CA-BE430C84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E2FE6-C00C-47F5-BB19-1E7A008A55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297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74803-68EE-23E1-11CC-45644CD65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702A4-2AD6-B7D1-815B-FDAA8BE6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E244C-E2D4-8AF9-0864-DF8AB349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7BE2C-FBEB-4026-AFF6-2C4FD70AF3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691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69091-BB72-FCE4-5462-8F72E152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B7163-A1E8-EA19-E470-2012AB38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E58C-F446-92F7-7595-DF0A32A6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EAA5E-39F9-42D7-A42D-57AA3E284D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143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F7FDCC-52EC-DCD4-5785-9886F94C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AD68A6-2076-B82F-6CB0-6874E872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BA4BE7-A1DE-7905-A468-D0325DBB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F208-015E-4D25-833D-80DD14A37A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972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257F5A-6E81-2A9C-1065-6326A726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67866BB-EA0D-1F7E-EDC2-20DF3105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9B20B5-A5E3-E37E-9223-3E820FE4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94021-4538-4A0F-ABE2-D4A053E0DF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406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EFC5572-A8E5-AD50-F9AF-6B5C7DD2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51E41D-7445-2B9C-BC14-0A5A7598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E1FE07-EFDE-E185-1864-2D14FD3B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D6E18-3E46-4376-8475-FA716DDA5C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03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20F3EA3-60EB-DED6-C87C-8125F92C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C1DA831-F9E9-8282-E25F-10504991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1E5811D-8D69-8A67-F403-4FFF9D40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A9405-03CA-49C1-A6E5-236F5B0434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041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084464-54A2-6245-43A8-560A4419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C20955-3E09-D518-8D6E-D689EE85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F770B7-79BB-9727-74D3-73E9CC2B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7023C-8761-4365-91AB-3F31060F7A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967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B5A19D-E6EF-85C8-5883-ED97F4C5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D1BA25-3E22-90E3-9DB8-1D60727F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4C014B-5602-B797-4D84-CBA441D5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7ECC8-6BA4-4C89-8F63-261239FF11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575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EC3829D-AFF8-315A-E9F0-BE78AA71B7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D0DCA53-36AD-BEBA-D5C9-00BB6A33E1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AE0BB-C5FC-3F47-A31A-44D1D5903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ED2F-84EB-E94C-94D7-85DDC825B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9A27F-A6D9-3445-8778-5B91C8891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38C66BC-AD77-4398-9C71-0379EAED8EF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-zone61.renaissance-go.com/welcomeportal" TargetMode="External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ookfind.co.uk/" TargetMode="External" /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iuMBPKrQlQ" TargetMode="Externa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6DC0962-AD6A-618D-F4F5-AAFAC9CAC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63725"/>
            <a:ext cx="2338388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B37E9FDB-3FEC-0FD3-4CEB-7180D7052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238625"/>
            <a:ext cx="9001125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5400" dirty="0">
                <a:latin typeface="Calibri"/>
                <a:cs typeface="Calibri"/>
              </a:rPr>
              <a:t>Welcome to St. Bernadette's </a:t>
            </a:r>
            <a:br>
              <a:rPr lang="en-GB" altLang="en-US" sz="5400" dirty="0"/>
            </a:br>
            <a:r>
              <a:rPr lang="en-GB" altLang="en-US" sz="5400" dirty="0">
                <a:latin typeface="Calibri"/>
                <a:cs typeface="Calibri"/>
              </a:rPr>
              <a:t>at St. Peter’s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AD38C1-EFCF-42F4-8A54-A1E45047BC09}"/>
              </a:ext>
            </a:extLst>
          </p:cNvPr>
          <p:cNvSpPr/>
          <p:nvPr/>
        </p:nvSpPr>
        <p:spPr>
          <a:xfrm>
            <a:off x="1487717" y="620688"/>
            <a:ext cx="6407524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ahoma"/>
                <a:ea typeface="Tahoma"/>
                <a:cs typeface="Tahoma"/>
              </a:rPr>
              <a:t>Year 3/4 2023-24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>
            <a:extLst>
              <a:ext uri="{FF2B5EF4-FFF2-40B4-BE49-F238E27FC236}">
                <a16:creationId xmlns:a16="http://schemas.microsoft.com/office/drawing/2014/main" id="{CD8A29DB-4EE4-3DD3-6D61-6C492649C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260350"/>
            <a:ext cx="6965950" cy="1203325"/>
          </a:xfrm>
        </p:spPr>
        <p:txBody>
          <a:bodyPr/>
          <a:lstStyle/>
          <a:p>
            <a:pPr eaLnBrk="1" hangingPunct="1"/>
            <a:r>
              <a:rPr lang="en-GB" altLang="en-US" b="1" u="sng" dirty="0"/>
              <a:t>TEAMS/School Rep</a:t>
            </a:r>
          </a:p>
        </p:txBody>
      </p:sp>
      <p:sp>
        <p:nvSpPr>
          <p:cNvPr id="17411" name="Content Placeholder 6">
            <a:extLst>
              <a:ext uri="{FF2B5EF4-FFF2-40B4-BE49-F238E27FC236}">
                <a16:creationId xmlns:a16="http://schemas.microsoft.com/office/drawing/2014/main" id="{63619D60-FF70-68A0-6B15-A87246608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628775"/>
            <a:ext cx="8497888" cy="4525963"/>
          </a:xfrm>
        </p:spPr>
        <p:txBody>
          <a:bodyPr/>
          <a:lstStyle/>
          <a:p>
            <a:pPr eaLnBrk="1" hangingPunct="1"/>
            <a:r>
              <a:rPr lang="en-GB" altLang="en-US" dirty="0"/>
              <a:t>Homework is set on Teams – there will be separate tasks for year 3 and 4.</a:t>
            </a:r>
          </a:p>
          <a:p>
            <a:pPr eaLnBrk="1" hangingPunct="1"/>
            <a:r>
              <a:rPr lang="en-GB" altLang="en-US" dirty="0"/>
              <a:t>TEAMS used to quickly send out reminders via posts.</a:t>
            </a:r>
          </a:p>
          <a:p>
            <a:pPr eaLnBrk="1" hangingPunct="1"/>
            <a:r>
              <a:rPr lang="en-GB" altLang="en-US" dirty="0"/>
              <a:t>Please discourage children sending messages and clogging up post boards.</a:t>
            </a:r>
          </a:p>
          <a:p>
            <a:pPr eaLnBrk="1" hangingPunct="1"/>
            <a:r>
              <a:rPr lang="en-GB" altLang="en-US" dirty="0"/>
              <a:t>Class Rep will also sometimes be used to relay information -Thank you!</a:t>
            </a:r>
            <a:endParaRPr lang="en-GB" altLang="en-US" dirty="0">
              <a:cs typeface="Calibri"/>
            </a:endParaRPr>
          </a:p>
          <a:p>
            <a:pPr eaLnBrk="1" hangingPunct="1"/>
            <a:r>
              <a:rPr lang="en-GB" altLang="en-US" dirty="0"/>
              <a:t>Please check Teams regularly.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13B296A-4B04-170E-0666-19B088B9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68" y="5793782"/>
            <a:ext cx="8229600" cy="1143000"/>
          </a:xfrm>
        </p:spPr>
        <p:txBody>
          <a:bodyPr/>
          <a:lstStyle/>
          <a:p>
            <a:r>
              <a:rPr lang="en-GB" altLang="en-US" sz="1800" dirty="0"/>
              <a:t>A Student Growth Percentile (SGP) offers a dynamic new way of looking at growth (progression) by comparing a student’s growth with that of his or her academic peers nationwide. </a:t>
            </a:r>
          </a:p>
        </p:txBody>
      </p:sp>
      <p:pic>
        <p:nvPicPr>
          <p:cNvPr id="18435" name="Picture 4">
            <a:extLst>
              <a:ext uri="{FF2B5EF4-FFF2-40B4-BE49-F238E27FC236}">
                <a16:creationId xmlns:a16="http://schemas.microsoft.com/office/drawing/2014/main" id="{35332697-34BA-D8F6-5F7E-BE20DCA28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3" t="25430" r="26328" b="19844"/>
          <a:stretch>
            <a:fillRect/>
          </a:stretch>
        </p:blipFill>
        <p:spPr bwMode="auto">
          <a:xfrm>
            <a:off x="971600" y="1095366"/>
            <a:ext cx="7272337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">
            <a:extLst>
              <a:ext uri="{FF2B5EF4-FFF2-40B4-BE49-F238E27FC236}">
                <a16:creationId xmlns:a16="http://schemas.microsoft.com/office/drawing/2014/main" id="{2D1FC88D-5981-3732-605A-591B4325C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260350"/>
            <a:ext cx="68402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u="sng" dirty="0">
                <a:latin typeface="Tahoma" panose="020B0604030504040204" pitchFamily="34" charset="0"/>
              </a:rPr>
              <a:t>Reading – Accelerated Reader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32E219C-BFEE-F6C5-E302-1407ABFA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dirty="0"/>
              <a:t>Reading – Accelerated Reader  </a:t>
            </a:r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id="{D2EE5EC1-5ECB-0A6E-92D1-1137CC7B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626" y="2756978"/>
            <a:ext cx="7993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sz="1800" dirty="0">
                <a:latin typeface="Calibri"/>
                <a:ea typeface="Tahoma"/>
                <a:cs typeface="Calibri"/>
                <a:hlinkClick r:id="rId2"/>
              </a:rPr>
              <a:t>https://global-zone61.renaissance-go.com/welcomeportal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FA7AE6C-68EC-C6E5-AE52-9A372B9E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dirty="0"/>
              <a:t>To start…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33C4BF0A-4B3C-AA4D-406A-2861AB789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288" y="1196975"/>
            <a:ext cx="4038600" cy="4525963"/>
          </a:xfrm>
        </p:spPr>
        <p:txBody>
          <a:bodyPr/>
          <a:lstStyle/>
          <a:p>
            <a:r>
              <a:rPr lang="en-GB" altLang="en-US"/>
              <a:t>Children are given 1 decimal value to use for their first ever book selection ‘e.g. 3.2’. Once they have read and quizzed, showing super effort and 80% of questions correct, they will be given a decimal range to select books from ‘e.g. 3.2-4.6’. </a:t>
            </a:r>
          </a:p>
        </p:txBody>
      </p:sp>
      <p:sp>
        <p:nvSpPr>
          <p:cNvPr id="20484" name="Content Placeholder 3">
            <a:extLst>
              <a:ext uri="{FF2B5EF4-FFF2-40B4-BE49-F238E27FC236}">
                <a16:creationId xmlns:a16="http://schemas.microsoft.com/office/drawing/2014/main" id="{88889DC3-8EDF-505A-5114-CBFF01AC3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196975"/>
            <a:ext cx="4038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This first book is to practise the routine and learn the system.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/>
              <a:t>Children are assessed 4 times a year using the Star Reading test (20 minutes), so their decimal range will change, along with their reading age and other data we can share with you at parents evening. 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EEB9B4E-154C-B53A-9819-0B315BB40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6372"/>
            <a:ext cx="8229600" cy="1143000"/>
          </a:xfrm>
        </p:spPr>
        <p:txBody>
          <a:bodyPr/>
          <a:lstStyle/>
          <a:p>
            <a:r>
              <a:rPr lang="en-GB" altLang="en-US" b="1" u="sng" dirty="0"/>
              <a:t>Finding Books at Home/</a:t>
            </a:r>
            <a:r>
              <a:rPr lang="en-GB" altLang="en-US" b="1" u="sng" dirty="0" err="1"/>
              <a:t>MyON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B1A3D2F-6B0C-C597-454D-FAC7691D7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288" y="1057640"/>
            <a:ext cx="4038600" cy="4525962"/>
          </a:xfrm>
        </p:spPr>
        <p:txBody>
          <a:bodyPr/>
          <a:lstStyle/>
          <a:p>
            <a:r>
              <a:rPr lang="en-GB" altLang="en-US" dirty="0"/>
              <a:t>The book they borrow from us will stay in school. </a:t>
            </a:r>
          </a:p>
          <a:p>
            <a:r>
              <a:rPr lang="en-GB" altLang="en-US" dirty="0"/>
              <a:t>Your children will have their ZPD (decimal number) and can go onto the Book Finder website to find appropriate texts</a:t>
            </a:r>
            <a:endParaRPr lang="en-GB" dirty="0"/>
          </a:p>
          <a:p>
            <a:r>
              <a:rPr lang="en-GB" dirty="0" err="1">
                <a:solidFill>
                  <a:srgbClr val="333333"/>
                </a:solidFill>
              </a:rPr>
              <a:t>myON</a:t>
            </a:r>
            <a:r>
              <a:rPr lang="en-GB" dirty="0">
                <a:solidFill>
                  <a:srgbClr val="333333"/>
                </a:solidFill>
              </a:rPr>
              <a:t> offers unlimited access to an enhanced digital library - used for homework and research</a:t>
            </a:r>
            <a:endParaRPr lang="en-GB" dirty="0">
              <a:solidFill>
                <a:srgbClr val="005793"/>
              </a:solidFill>
              <a:cs typeface="Calibri"/>
            </a:endParaRPr>
          </a:p>
          <a:p>
            <a:endParaRPr lang="en-GB" altLang="en-US" dirty="0">
              <a:cs typeface="Calibri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7895A02D-7128-3297-E4C8-1696E0F23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1484313"/>
            <a:ext cx="331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Tahoma" panose="020B0604030504040204" pitchFamily="34" charset="0"/>
                <a:hlinkClick r:id="rId2"/>
              </a:rPr>
              <a:t>https://www.arbookfind.co.uk/</a:t>
            </a:r>
            <a:endParaRPr lang="en-GB" altLang="en-US" sz="1800">
              <a:latin typeface="Tahoma" panose="020B0604030504040204" pitchFamily="34" charset="0"/>
            </a:endParaRP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691E9C6-C6FD-0CF5-1916-744558DF0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850" y="1989138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Tahoma" panose="020B0604030504040204" pitchFamily="34" charset="0"/>
              <a:ea typeface="Tahoma"/>
              <a:cs typeface="Tahoma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7E13B93-22A6-514D-95F3-B353D21DF120}"/>
              </a:ext>
            </a:extLst>
          </p:cNvPr>
          <p:cNvSpPr/>
          <p:nvPr/>
        </p:nvSpPr>
        <p:spPr>
          <a:xfrm>
            <a:off x="4787900" y="2013838"/>
            <a:ext cx="3671888" cy="3889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  <a:p>
            <a:pPr algn="ctr" eaLnBrk="1" hangingPunct="1">
              <a:defRPr/>
            </a:pPr>
            <a:r>
              <a:rPr lang="en-GB" dirty="0"/>
              <a:t>Please encourage your children to read within their decimal range at home and spread the joy of reading and books. </a:t>
            </a:r>
          </a:p>
          <a:p>
            <a:pPr algn="ctr" eaLnBrk="1" hangingPunct="1">
              <a:defRPr/>
            </a:pP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BED1B498-AA43-E7D8-AEBC-69971DCD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60" y="107008"/>
            <a:ext cx="8229600" cy="1143000"/>
          </a:xfrm>
        </p:spPr>
        <p:txBody>
          <a:bodyPr/>
          <a:lstStyle/>
          <a:p>
            <a:r>
              <a:rPr lang="en-GB" altLang="en-US" dirty="0"/>
              <a:t>Spellings – No Nonsense Spellings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C0F2EB-3574-D326-8BF6-480513D7C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8"/>
            <a:ext cx="8735888" cy="582551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5A1E1CF-242E-6AFC-C45F-A830659DD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863" y="188913"/>
            <a:ext cx="6965950" cy="1201737"/>
          </a:xfrm>
        </p:spPr>
        <p:txBody>
          <a:bodyPr/>
          <a:lstStyle/>
          <a:p>
            <a:pPr eaLnBrk="1" hangingPunct="1"/>
            <a:r>
              <a:rPr lang="en-GB" altLang="en-US" u="sng"/>
              <a:t>PE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85227540-E3BD-DD28-CD3B-391A741AF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225" y="1833911"/>
            <a:ext cx="8416925" cy="4608512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P.E sessions take place on Tuesday (Football) and Thursday (Gymnastics)</a:t>
            </a:r>
          </a:p>
          <a:p>
            <a:pPr eaLnBrk="1" hangingPunct="1"/>
            <a:r>
              <a:rPr lang="en-GB" altLang="en-US" sz="3600" dirty="0"/>
              <a:t>PE Kits must be worn, children will not take part if they do not have the right clothing or footwear.  Earrings out</a:t>
            </a:r>
          </a:p>
        </p:txBody>
      </p:sp>
      <p:pic>
        <p:nvPicPr>
          <p:cNvPr id="23556" name="Picture 5" descr="C:\Users\Manager\AppData\Local\Microsoft\Windows\Temporary Internet Files\Content.IE5\MMUHYLH1\MC900434901[1].png">
            <a:extLst>
              <a:ext uri="{FF2B5EF4-FFF2-40B4-BE49-F238E27FC236}">
                <a16:creationId xmlns:a16="http://schemas.microsoft.com/office/drawing/2014/main" id="{C5AC25AF-8586-7DC8-91E9-FEE30BD28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013325"/>
            <a:ext cx="1431925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0579F39-4AB4-9B62-93C6-BC50406D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/>
              <a:t>Uniform</a:t>
            </a:r>
            <a:endParaRPr lang="en-GB" altLang="en-US" u="sng" dirty="0">
              <a:cs typeface="Calibri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A991E78-CBF8-C138-5BF3-5562140A40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600" dirty="0"/>
              <a:t>Plain waterproof/warm coat </a:t>
            </a:r>
          </a:p>
          <a:p>
            <a:pPr>
              <a:lnSpc>
                <a:spcPct val="90000"/>
              </a:lnSpc>
            </a:pPr>
            <a:r>
              <a:rPr lang="en-GB" altLang="en-US" sz="3600" dirty="0"/>
              <a:t>No jewellery</a:t>
            </a:r>
          </a:p>
          <a:p>
            <a:pPr>
              <a:lnSpc>
                <a:spcPct val="90000"/>
              </a:lnSpc>
            </a:pPr>
            <a:r>
              <a:rPr lang="en-GB" altLang="en-US" sz="3600" dirty="0"/>
              <a:t>Sensible watch (test conditions – no bleeping)</a:t>
            </a:r>
          </a:p>
          <a:p>
            <a:pPr>
              <a:lnSpc>
                <a:spcPct val="90000"/>
              </a:lnSpc>
            </a:pPr>
            <a:r>
              <a:rPr lang="en-GB" altLang="en-US" sz="3600" dirty="0"/>
              <a:t>School shoes (not boots) –(trainers on PE days) lace, Velcro </a:t>
            </a:r>
            <a:endParaRPr lang="en-GB" altLang="en-US" sz="3600" dirty="0"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GB" altLang="en-US" sz="3600" dirty="0"/>
              <a:t>Names on items </a:t>
            </a:r>
          </a:p>
          <a:p>
            <a:pPr>
              <a:lnSpc>
                <a:spcPct val="90000"/>
              </a:lnSpc>
            </a:pPr>
            <a:endParaRPr lang="en-GB" altLang="en-US" sz="3600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1BB859F-F987-445A-8CF6-D3C9B158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025" y="476250"/>
            <a:ext cx="6965950" cy="1203325"/>
          </a:xfrm>
        </p:spPr>
        <p:txBody>
          <a:bodyPr/>
          <a:lstStyle/>
          <a:p>
            <a:pPr eaLnBrk="1" hangingPunct="1"/>
            <a:r>
              <a:rPr lang="en-GB" altLang="en-US"/>
              <a:t>Letters to return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AABB94A-3F2D-65AA-8A37-52262EDD6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525" y="1628775"/>
            <a:ext cx="8229600" cy="4525963"/>
          </a:xfrm>
        </p:spPr>
        <p:txBody>
          <a:bodyPr/>
          <a:lstStyle/>
          <a:p>
            <a:pPr marL="273050" indent="-273050" eaLnBrk="1" hangingPunct="1"/>
            <a:r>
              <a:rPr lang="en-GB" altLang="en-US" sz="2800" dirty="0"/>
              <a:t>Home/school agreement</a:t>
            </a:r>
          </a:p>
          <a:p>
            <a:pPr marL="273050" indent="-273050" eaLnBrk="1" hangingPunct="1"/>
            <a:r>
              <a:rPr lang="en-GB" altLang="en-US" sz="2800" dirty="0"/>
              <a:t>Addresses</a:t>
            </a:r>
            <a:endParaRPr lang="en-GB" altLang="en-US" sz="2800" dirty="0">
              <a:cs typeface="Calibri"/>
            </a:endParaRPr>
          </a:p>
          <a:p>
            <a:pPr marL="273050" indent="-273050" eaLnBrk="1" hangingPunct="1"/>
            <a:r>
              <a:rPr lang="en-GB" altLang="en-US" sz="2800" dirty="0"/>
              <a:t>Phone numbers</a:t>
            </a:r>
            <a:endParaRPr lang="en-GB" altLang="en-US" sz="2800" dirty="0">
              <a:cs typeface="Calibri"/>
            </a:endParaRPr>
          </a:p>
          <a:p>
            <a:pPr marL="273050" indent="-273050" eaLnBrk="1" hangingPunct="1"/>
            <a:r>
              <a:rPr lang="en-GB" altLang="en-US" sz="2800" dirty="0"/>
              <a:t>Medical information</a:t>
            </a:r>
            <a:endParaRPr lang="en-GB" altLang="en-US" sz="2800" dirty="0">
              <a:cs typeface="Calibri"/>
            </a:endParaRPr>
          </a:p>
          <a:p>
            <a:pPr marL="273050" indent="-273050" eaLnBrk="1" hangingPunct="1"/>
            <a:r>
              <a:rPr lang="en-GB" altLang="en-US" sz="2800" dirty="0"/>
              <a:t>Consent – photos (for new starters)</a:t>
            </a:r>
            <a:endParaRPr lang="en-GB" altLang="en-US" sz="2800" dirty="0">
              <a:cs typeface="Calibri"/>
            </a:endParaRPr>
          </a:p>
          <a:p>
            <a:pPr marL="273050" indent="-273050" eaLnBrk="1" hangingPunct="1"/>
            <a:r>
              <a:rPr lang="en-GB" altLang="en-US" sz="2800" dirty="0"/>
              <a:t>General consent for local visits</a:t>
            </a:r>
            <a:endParaRPr lang="en-GB" altLang="en-US" sz="2800" dirty="0">
              <a:cs typeface="Calibri"/>
            </a:endParaRPr>
          </a:p>
          <a:p>
            <a:pPr marL="273050" indent="-273050" eaLnBrk="1" hangingPunct="1">
              <a:buFont typeface="Wingdings 3" panose="05040102010807070707" pitchFamily="18" charset="2"/>
              <a:buNone/>
            </a:pPr>
            <a:endParaRPr lang="en-GB" altLang="en-US" sz="2800"/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Take home, sign/fill in and return to school next week</a:t>
            </a:r>
            <a:endParaRPr lang="en-GB" altLang="en-US" sz="2800" dirty="0">
              <a:cs typeface="Calibri"/>
            </a:endParaRPr>
          </a:p>
        </p:txBody>
      </p:sp>
      <p:sp>
        <p:nvSpPr>
          <p:cNvPr id="26628" name="Letter">
            <a:extLst>
              <a:ext uri="{FF2B5EF4-FFF2-40B4-BE49-F238E27FC236}">
                <a16:creationId xmlns:a16="http://schemas.microsoft.com/office/drawing/2014/main" id="{AC40505D-1912-E8B3-E74C-F087EB507D7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732588" y="1412875"/>
            <a:ext cx="1368425" cy="7207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0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0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04 w 21600"/>
              <a:gd name="T25" fmla="*/ 9216 h 21600"/>
              <a:gd name="T26" fmla="*/ 17504 w 21600"/>
              <a:gd name="T27" fmla="*/ 1837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A027F1D-3653-B7F7-23B3-EA8FE870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025" y="655638"/>
            <a:ext cx="6965950" cy="1201737"/>
          </a:xfrm>
        </p:spPr>
        <p:txBody>
          <a:bodyPr/>
          <a:lstStyle/>
          <a:p>
            <a:pPr eaLnBrk="1" hangingPunct="1"/>
            <a:r>
              <a:rPr lang="en-GB" altLang="en-US"/>
              <a:t>Catholic Ethos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43E026B-4366-6E43-9B80-CDE19D6D98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1865313"/>
            <a:ext cx="6197600" cy="3603625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GB" altLang="en-US" sz="2800" dirty="0"/>
              <a:t>Prayers to learn</a:t>
            </a:r>
            <a:endParaRPr lang="en-GB" altLang="en-US" sz="2800" dirty="0">
              <a:cs typeface="Calibri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2800" dirty="0"/>
              <a:t>Assemblies - Class Assembly Monday 27th November</a:t>
            </a:r>
            <a:endParaRPr lang="en-GB" altLang="en-US" sz="2800" dirty="0">
              <a:cs typeface="Calibri"/>
            </a:endParaRPr>
          </a:p>
          <a:p>
            <a:pPr>
              <a:buFont typeface="Arial" charset="0"/>
              <a:buChar char="•"/>
              <a:defRPr/>
            </a:pPr>
            <a:r>
              <a:rPr lang="en-GB" altLang="en-US" sz="2800" dirty="0"/>
              <a:t>Mass – in school and at church</a:t>
            </a:r>
            <a:endParaRPr lang="en-GB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2800" dirty="0"/>
              <a:t>Class assembly 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altLang="en-US" sz="2800" dirty="0"/>
              <a:t>Encourage respect through rules, </a:t>
            </a:r>
          </a:p>
          <a:p>
            <a:pPr marL="0" indent="0" eaLnBrk="1" hangingPunct="1">
              <a:buNone/>
              <a:defRPr/>
            </a:pPr>
            <a:r>
              <a:rPr lang="en-GB" altLang="en-US" sz="2800" dirty="0"/>
              <a:t>RE teaching and expectations</a:t>
            </a:r>
            <a:endParaRPr lang="en-GB" altLang="en-US" sz="2800" dirty="0">
              <a:cs typeface="Calibri"/>
            </a:endParaRPr>
          </a:p>
        </p:txBody>
      </p:sp>
      <p:pic>
        <p:nvPicPr>
          <p:cNvPr id="27652" name="Picture 2" descr="C:\Users\Georgia\AppData\Local\Microsoft\Windows\Temporary Internet Files\Content.IE5\EOQZS01P\MPj04341350000[1].jpg">
            <a:extLst>
              <a:ext uri="{FF2B5EF4-FFF2-40B4-BE49-F238E27FC236}">
                <a16:creationId xmlns:a16="http://schemas.microsoft.com/office/drawing/2014/main" id="{4B654DE5-3B79-67A4-382E-776EF1BA1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29000"/>
            <a:ext cx="28575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Georgia\AppData\Local\Microsoft\Windows\Temporary Internet Files\Content.IE5\EE1RT82O\MPj04394710000[1].jpg">
            <a:extLst>
              <a:ext uri="{FF2B5EF4-FFF2-40B4-BE49-F238E27FC236}">
                <a16:creationId xmlns:a16="http://schemas.microsoft.com/office/drawing/2014/main" id="{9C63A12E-11FF-C925-BEE9-0BF83ED89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88" y="0"/>
            <a:ext cx="3541712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6227E5-5E50-1845-98E1-6CC9E7344EB7}"/>
              </a:ext>
            </a:extLst>
          </p:cNvPr>
          <p:cNvSpPr txBox="1"/>
          <p:nvPr/>
        </p:nvSpPr>
        <p:spPr>
          <a:xfrm>
            <a:off x="2122488" y="333375"/>
            <a:ext cx="3422650" cy="4370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School Day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Health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in Year 6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Curriculum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Homework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Communication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Catholic Ethos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you can help</a:t>
            </a:r>
            <a:r>
              <a:rPr lang="en-GB" sz="2800" dirty="0">
                <a:latin typeface="Script MT Bold" pitchFamily="66" charset="0"/>
              </a:rPr>
              <a:t> 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5124" name="TextBox 2">
            <a:extLst>
              <a:ext uri="{FF2B5EF4-FFF2-40B4-BE49-F238E27FC236}">
                <a16:creationId xmlns:a16="http://schemas.microsoft.com/office/drawing/2014/main" id="{3263A608-DF62-6990-8765-7297300E6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7848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u="sng" dirty="0">
                <a:latin typeface="Tahoma" panose="020B0604030504040204" pitchFamily="34" charset="0"/>
              </a:rPr>
              <a:t>Staffing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800" b="1" u="sng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800" b="1" dirty="0">
                <a:latin typeface="Tahoma" panose="020B0604030504040204" pitchFamily="34" charset="0"/>
              </a:rPr>
              <a:t>Miss Paul</a:t>
            </a:r>
            <a:r>
              <a:rPr lang="en-GB" altLang="en-US" sz="2800" dirty="0">
                <a:latin typeface="Tahoma" panose="020B0604030504040204" pitchFamily="34" charset="0"/>
              </a:rPr>
              <a:t>: Monday-Friday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800" b="1" dirty="0">
                <a:latin typeface="Tahoma"/>
                <a:ea typeface="Tahoma"/>
                <a:cs typeface="Tahoma"/>
              </a:rPr>
              <a:t>Mrs Coombs</a:t>
            </a:r>
            <a:r>
              <a:rPr lang="en-GB" altLang="en-US" sz="2800" dirty="0">
                <a:latin typeface="Tahoma"/>
                <a:ea typeface="Tahoma"/>
                <a:cs typeface="Tahoma"/>
              </a:rPr>
              <a:t>: TA Monday-Friday (AM)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800" b="1" dirty="0">
                <a:latin typeface="Tahoma"/>
                <a:ea typeface="Tahoma"/>
                <a:cs typeface="Tahoma"/>
              </a:rPr>
              <a:t>Ms. Coone</a:t>
            </a:r>
            <a:r>
              <a:rPr lang="en-GB" altLang="en-US" sz="2800" dirty="0">
                <a:latin typeface="Tahoma"/>
                <a:ea typeface="Tahoma"/>
                <a:cs typeface="Tahoma"/>
              </a:rPr>
              <a:t>: TA Monday-Friday </a:t>
            </a:r>
            <a:endParaRPr lang="en-GB" altLang="en-US" sz="2800" dirty="0">
              <a:latin typeface="Tahoma" panose="020B0604030504040204" pitchFamily="34" charset="0"/>
              <a:ea typeface="Tahoma"/>
              <a:cs typeface="Tahoma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800" dirty="0">
                <a:latin typeface="Tahoma"/>
                <a:ea typeface="Tahoma"/>
                <a:cs typeface="Tahoma"/>
              </a:rPr>
              <a:t>1-1 specialist support Monday-Friday</a:t>
            </a:r>
            <a:endParaRPr lang="en-GB" sz="2800" dirty="0">
              <a:latin typeface="Tahoma"/>
              <a:ea typeface="Tahoma"/>
              <a:cs typeface="Tahoma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E366862-12AA-C959-0945-3A28C057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What we would be grateful for…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FABE730-1DDB-0741-AF96-51A5A886610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99592" y="1196752"/>
            <a:ext cx="6697663" cy="374491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en-US" dirty="0"/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altLang="en-US" dirty="0"/>
              <a:t>Tissues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en-US" dirty="0"/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altLang="en-US" dirty="0"/>
              <a:t>Copies of class novel</a:t>
            </a:r>
            <a:endParaRPr lang="en-GB" altLang="en-US" dirty="0">
              <a:cs typeface="Calibri"/>
            </a:endParaRP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en-GB" altLang="en-US" dirty="0"/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altLang="en-US" dirty="0"/>
              <a:t>Check equipment – we will provide a handwriting pen, pencil, ruler, scissors, rubbers and sharpeners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GB" altLang="en-US" dirty="0"/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GB" altLang="en-US" dirty="0"/>
              <a:t>Please provide board pens, colouring pencils and a glue stick.</a:t>
            </a:r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en-GB" altLang="en-US" sz="1600" dirty="0"/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en-GB" altLang="en-US" sz="1600" dirty="0"/>
          </a:p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en-GB" altLang="en-US" sz="1600" dirty="0"/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altLang="en-US" sz="1600" dirty="0"/>
          </a:p>
          <a:p>
            <a:pPr eaLnBrk="1" hangingPunct="1">
              <a:buFont typeface="Arial" charset="0"/>
              <a:buChar char="•"/>
              <a:defRPr/>
            </a:pPr>
            <a:endParaRPr lang="en-GB" altLang="en-US" sz="2400" dirty="0"/>
          </a:p>
          <a:p>
            <a:pPr eaLnBrk="1" hangingPunct="1">
              <a:buFont typeface="Arial" charset="0"/>
              <a:buChar char="•"/>
              <a:defRPr/>
            </a:pPr>
            <a:endParaRPr lang="en-GB" altLang="en-US" sz="2400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>
            <a:extLst>
              <a:ext uri="{FF2B5EF4-FFF2-40B4-BE49-F238E27FC236}">
                <a16:creationId xmlns:a16="http://schemas.microsoft.com/office/drawing/2014/main" id="{FE5CD860-8314-4B58-F75F-CB1BA675B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150" y="1009650"/>
            <a:ext cx="42767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 of St. Peters, Marlow</a:t>
            </a:r>
            <a:endParaRPr lang="en-US" altLang="en-US" sz="2100">
              <a:solidFill>
                <a:srgbClr val="7F7F7F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29699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2FC6D52D-9B21-D1FD-4019-35171C6AB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855663"/>
            <a:ext cx="12827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57C670E-2AAA-0A23-BD25-731E5859F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63" y="857250"/>
            <a:ext cx="13303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6">
            <a:extLst>
              <a:ext uri="{FF2B5EF4-FFF2-40B4-BE49-F238E27FC236}">
                <a16:creationId xmlns:a16="http://schemas.microsoft.com/office/drawing/2014/main" id="{339D515D-60FD-6176-E6FF-536B6B304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557338"/>
            <a:ext cx="20574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warm welcome to all</a:t>
            </a: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EAD5B29B-B6E6-14C1-EFD4-1E2CEAC64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2149475"/>
            <a:ext cx="20574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 b="1" u="sng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do?</a:t>
            </a:r>
            <a:endParaRPr lang="en-US" altLang="en-US" sz="1800" b="1" u="sng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BE237B-D166-45CD-AF81-EF9C047E86EF}"/>
              </a:ext>
            </a:extLst>
          </p:cNvPr>
          <p:cNvSpPr txBox="1"/>
          <p:nvPr/>
        </p:nvSpPr>
        <p:spPr>
          <a:xfrm>
            <a:off x="2851150" y="2566988"/>
            <a:ext cx="3073400" cy="3302000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en-US" sz="1500" dirty="0">
                <a:ea typeface="+mn-lt"/>
                <a:cs typeface="+mn-lt"/>
              </a:rPr>
              <a:t>Working alongside the school to run fundraising events throughout the year.</a:t>
            </a:r>
            <a:endParaRPr lang="en-US" dirty="0">
              <a:ea typeface="+mn-lt"/>
              <a:cs typeface="+mn-lt"/>
            </a:endParaRPr>
          </a:p>
          <a:p>
            <a:pPr algn="ctr">
              <a:defRPr/>
            </a:pPr>
            <a:endParaRPr lang="en-US" sz="1500" dirty="0">
              <a:ea typeface="+mn-lt"/>
              <a:cs typeface="+mn-lt"/>
            </a:endParaRPr>
          </a:p>
          <a:p>
            <a:pPr algn="ctr">
              <a:defRPr/>
            </a:pPr>
            <a:r>
              <a:rPr lang="en-US" sz="1500" dirty="0">
                <a:ea typeface="+mn-lt"/>
                <a:cs typeface="+mn-lt"/>
              </a:rPr>
              <a:t>Our events are varied, we've run </a:t>
            </a:r>
            <a:r>
              <a:rPr lang="en-US" sz="1500" b="1" dirty="0">
                <a:solidFill>
                  <a:srgbClr val="C00000"/>
                </a:solidFill>
                <a:ea typeface="+mn-lt"/>
                <a:cs typeface="+mn-lt"/>
              </a:rPr>
              <a:t>School discos</a:t>
            </a:r>
            <a:r>
              <a:rPr lang="en-US" sz="1500" dirty="0">
                <a:ea typeface="+mn-lt"/>
                <a:cs typeface="+mn-lt"/>
              </a:rPr>
              <a:t>, </a:t>
            </a:r>
            <a:r>
              <a:rPr lang="en-US" sz="1500" b="1" dirty="0">
                <a:solidFill>
                  <a:srgbClr val="00B0F0"/>
                </a:solidFill>
                <a:ea typeface="+mn-lt"/>
                <a:cs typeface="+mn-lt"/>
              </a:rPr>
              <a:t>Bake Sales</a:t>
            </a:r>
            <a:r>
              <a:rPr lang="en-US" sz="1500" dirty="0">
                <a:ea typeface="+mn-lt"/>
                <a:cs typeface="+mn-lt"/>
              </a:rPr>
              <a:t>, balls. Last year we added </a:t>
            </a:r>
            <a:r>
              <a:rPr lang="en-US" sz="1500" b="1" dirty="0">
                <a:solidFill>
                  <a:srgbClr val="FF0000"/>
                </a:solidFill>
                <a:ea typeface="+mn-lt"/>
                <a:cs typeface="+mn-lt"/>
              </a:rPr>
              <a:t>Fruity Fridays</a:t>
            </a:r>
            <a:r>
              <a:rPr lang="en-US" sz="1500" dirty="0">
                <a:ea typeface="+mn-lt"/>
                <a:cs typeface="+mn-lt"/>
              </a:rPr>
              <a:t>, </a:t>
            </a:r>
            <a:r>
              <a:rPr lang="en-US" sz="1500" b="1" dirty="0">
                <a:solidFill>
                  <a:srgbClr val="7030A0"/>
                </a:solidFill>
                <a:ea typeface="+mn-lt"/>
                <a:cs typeface="+mn-lt"/>
              </a:rPr>
              <a:t>Breaking The Rules Day</a:t>
            </a:r>
            <a:r>
              <a:rPr lang="en-US" sz="1500" dirty="0">
                <a:ea typeface="+mn-lt"/>
                <a:cs typeface="+mn-lt"/>
              </a:rPr>
              <a:t>, but we are always looking for more ideas.</a:t>
            </a:r>
            <a:endParaRPr lang="en-US" dirty="0">
              <a:cs typeface="Calibri" panose="020F0502020204030204"/>
            </a:endParaRPr>
          </a:p>
          <a:p>
            <a:pPr algn="ctr">
              <a:defRPr/>
            </a:pPr>
            <a:endParaRPr lang="en-US" sz="1500" dirty="0">
              <a:ea typeface="+mn-lt"/>
              <a:cs typeface="+mn-lt"/>
            </a:endParaRPr>
          </a:p>
          <a:p>
            <a:pPr algn="ctr">
              <a:defRPr/>
            </a:pPr>
            <a:r>
              <a:rPr lang="en-US" sz="1500" dirty="0">
                <a:ea typeface="+mn-lt"/>
                <a:cs typeface="+mn-lt"/>
              </a:rPr>
              <a:t>All of which goes towards the benefit of the school and our children. 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29704" name="TextBox 10">
            <a:extLst>
              <a:ext uri="{FF2B5EF4-FFF2-40B4-BE49-F238E27FC236}">
                <a16:creationId xmlns:a16="http://schemas.microsoft.com/office/drawing/2014/main" id="{64BE619B-36B6-0846-2652-DE0BAC4E8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2149475"/>
            <a:ext cx="20574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 b="1" u="sng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 help?</a:t>
            </a:r>
            <a:endParaRPr lang="en-US" altLang="en-US" sz="1800" b="1" u="sng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505991-215C-48C0-AE40-162F8C529533}"/>
              </a:ext>
            </a:extLst>
          </p:cNvPr>
          <p:cNvSpPr txBox="1"/>
          <p:nvPr/>
        </p:nvSpPr>
        <p:spPr>
          <a:xfrm>
            <a:off x="6235700" y="2568575"/>
            <a:ext cx="2057400" cy="307022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en-US" sz="1500" dirty="0">
                <a:ea typeface="+mn-lt"/>
                <a:cs typeface="+mn-lt"/>
              </a:rPr>
              <a:t>We understand it's going to be a tough year ahead for everyone, so we need to think of new inventive ways to fundraise. </a:t>
            </a:r>
            <a:endParaRPr lang="en-US">
              <a:ea typeface="+mn-lt"/>
              <a:cs typeface="+mn-lt"/>
            </a:endParaRPr>
          </a:p>
          <a:p>
            <a:pPr algn="ctr">
              <a:defRPr/>
            </a:pPr>
            <a:endParaRPr lang="en-US" sz="1500" dirty="0">
              <a:ea typeface="+mn-lt"/>
              <a:cs typeface="+mn-lt"/>
            </a:endParaRPr>
          </a:p>
          <a:p>
            <a:pPr algn="ctr">
              <a:defRPr/>
            </a:pPr>
            <a:r>
              <a:rPr lang="en-US" sz="1500" dirty="0">
                <a:ea typeface="+mn-lt"/>
                <a:cs typeface="+mn-lt"/>
              </a:rPr>
              <a:t>Please help with suggestions, joining our meetings and where possible volunteer to help.</a:t>
            </a:r>
            <a:endParaRPr lang="en-US" dirty="0">
              <a:cs typeface="Calibri"/>
            </a:endParaRPr>
          </a:p>
        </p:txBody>
      </p:sp>
      <p:sp>
        <p:nvSpPr>
          <p:cNvPr id="29706" name="TextBox 12">
            <a:extLst>
              <a:ext uri="{FF2B5EF4-FFF2-40B4-BE49-F238E27FC236}">
                <a16:creationId xmlns:a16="http://schemas.microsoft.com/office/drawing/2014/main" id="{95FB8E99-868A-9034-AF32-7B8B0515B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149475"/>
            <a:ext cx="20574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 b="1" u="sng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we?</a:t>
            </a:r>
            <a:endParaRPr lang="en-US" altLang="en-US" sz="1800" b="1" u="sng">
              <a:solidFill>
                <a:srgbClr val="92D050"/>
              </a:solidFill>
              <a:latin typeface="Tahoma" panose="020B0604030504040204" pitchFamily="34" charset="0"/>
            </a:endParaRPr>
          </a:p>
        </p:txBody>
      </p:sp>
      <p:sp>
        <p:nvSpPr>
          <p:cNvPr id="29707" name="TextBox 13">
            <a:extLst>
              <a:ext uri="{FF2B5EF4-FFF2-40B4-BE49-F238E27FC236}">
                <a16:creationId xmlns:a16="http://schemas.microsoft.com/office/drawing/2014/main" id="{114FE666-A360-24F7-5462-8C0E4467B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2568575"/>
            <a:ext cx="2284413" cy="284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ahoma" panose="020B0604030504040204" pitchFamily="34" charset="0"/>
                <a:cs typeface="Calibri" panose="020F0502020204030204" pitchFamily="34" charset="0"/>
              </a:rPr>
              <a:t>Friends of St. Peters, the school's PTA and a charity. </a:t>
            </a:r>
            <a:r>
              <a:rPr lang="en-US" altLang="en-US" sz="1000">
                <a:solidFill>
                  <a:schemeClr val="accent2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Charity No. 273398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500">
              <a:latin typeface="Tahoma" panose="020B060403050404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ahoma" panose="020B0604030504040204" pitchFamily="34" charset="0"/>
                <a:cs typeface="Calibri" panose="020F0502020204030204" pitchFamily="34" charset="0"/>
              </a:rPr>
              <a:t>All Parents, Teachers and Friends of the School are welcome.</a:t>
            </a:r>
          </a:p>
          <a:p>
            <a:pPr algn="ctr">
              <a:spcBef>
                <a:spcPct val="0"/>
              </a:spcBef>
              <a:buFontTx/>
              <a:buNone/>
            </a:pPr>
            <a:br>
              <a:rPr lang="en-US" altLang="en-US" sz="1500">
                <a:latin typeface="Tahoma" panose="020B0604030504040204" pitchFamily="34" charset="0"/>
                <a:cs typeface="Calibri" panose="020F0502020204030204" pitchFamily="34" charset="0"/>
              </a:rPr>
            </a:br>
            <a:r>
              <a:rPr lang="en-US" altLang="en-US" sz="1500">
                <a:latin typeface="Tahoma" panose="020B0604030504040204" pitchFamily="34" charset="0"/>
                <a:cs typeface="Calibri" panose="020F0502020204030204" pitchFamily="34" charset="0"/>
              </a:rPr>
              <a:t>We have a Chair, Secretary and Treasurer, who are voted in each year.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Verulamium Museum Trip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16th October 2023</a:t>
            </a:r>
            <a:endParaRPr lang="en-GB" dirty="0">
              <a:cs typeface="Calibri"/>
            </a:endParaRPr>
          </a:p>
          <a:p>
            <a:r>
              <a:rPr lang="en-GB" dirty="0"/>
              <a:t>£4 – per child</a:t>
            </a:r>
          </a:p>
          <a:p>
            <a:r>
              <a:rPr lang="en-GB" dirty="0"/>
              <a:t>Letter coming out this half term with all the details.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  <a:hlinkClick r:id="rId2"/>
              </a:rPr>
              <a:t>https://www.youtube.com/watch?v=hiuMBPKrQlQ</a:t>
            </a:r>
            <a:r>
              <a:rPr lang="en-GB" dirty="0"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5254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2B20900-2927-43F3-76B9-3849E571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Spread the word…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BC3639D6-5EA9-EF19-11F3-06C1F4645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2125663"/>
            <a:ext cx="6172200" cy="9398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GB" altLang="en-US"/>
              <a:t>Please spread the word about our wonderful and caring school to your friends and family. </a:t>
            </a:r>
          </a:p>
        </p:txBody>
      </p:sp>
      <p:pic>
        <p:nvPicPr>
          <p:cNvPr id="30724" name="Picture 2">
            <a:extLst>
              <a:ext uri="{FF2B5EF4-FFF2-40B4-BE49-F238E27FC236}">
                <a16:creationId xmlns:a16="http://schemas.microsoft.com/office/drawing/2014/main" id="{C987AA3C-B859-E1ED-C950-769EE1B99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3933825"/>
            <a:ext cx="17526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54A8256-CC3A-F1ED-9B80-0D8CAC186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" y="285750"/>
            <a:ext cx="7772400" cy="1830388"/>
          </a:xfrm>
        </p:spPr>
        <p:txBody>
          <a:bodyPr/>
          <a:lstStyle/>
          <a:p>
            <a:pPr eaLnBrk="1" hangingPunct="1"/>
            <a:r>
              <a:rPr lang="en-GB" altLang="en-US" dirty="0"/>
              <a:t>Welcome to Year 3/4!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5DB4DF7B-4EB2-0749-9413-462AAF7D0D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571750"/>
            <a:ext cx="8929688" cy="12001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/>
              <a:t>Thank you for attending.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/>
              <a:t>Any questions?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>
            <a:extLst>
              <a:ext uri="{FF2B5EF4-FFF2-40B4-BE49-F238E27FC236}">
                <a16:creationId xmlns:a16="http://schemas.microsoft.com/office/drawing/2014/main" id="{7F570636-3B5E-CA19-6C0A-B0CFC0364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495" y="-230536"/>
            <a:ext cx="7239000" cy="981075"/>
          </a:xfrm>
        </p:spPr>
        <p:txBody>
          <a:bodyPr/>
          <a:lstStyle/>
          <a:p>
            <a:pPr eaLnBrk="1" hangingPunct="1"/>
            <a:r>
              <a:rPr lang="en-GB" altLang="en-US" b="1" u="sng" dirty="0"/>
              <a:t>Life in the Year 3/4 Classroom </a:t>
            </a:r>
          </a:p>
        </p:txBody>
      </p:sp>
      <p:sp>
        <p:nvSpPr>
          <p:cNvPr id="6147" name="Content Placeholder 1">
            <a:extLst>
              <a:ext uri="{FF2B5EF4-FFF2-40B4-BE49-F238E27FC236}">
                <a16:creationId xmlns:a16="http://schemas.microsoft.com/office/drawing/2014/main" id="{4BFDE8BF-B5F2-35F9-AB06-7BE100D9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33" y="543814"/>
            <a:ext cx="8675688" cy="631418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3600" dirty="0"/>
              <a:t>We come into school at 8.45am prompt – learning begins straight away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3600" dirty="0"/>
              <a:t>The highest aspirations of all pupils – no glass ceiling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3600" dirty="0"/>
              <a:t>High standards of behaviour and academic work</a:t>
            </a:r>
            <a:endParaRPr lang="en-GB" altLang="en-US" sz="3600" i="1" dirty="0"/>
          </a:p>
          <a:p>
            <a:pPr eaLnBrk="1" hangingPunct="1">
              <a:lnSpc>
                <a:spcPct val="80000"/>
              </a:lnSpc>
            </a:pPr>
            <a:r>
              <a:rPr lang="en-GB" altLang="en-US" sz="3600" dirty="0"/>
              <a:t>Work hard, play hard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3600" dirty="0"/>
              <a:t>Growth Mindset and ‘learning behaviours’ **effort, curi</a:t>
            </a:r>
            <a:r>
              <a:rPr lang="en-US" altLang="en-US" sz="3600" dirty="0" err="1"/>
              <a:t>osity</a:t>
            </a:r>
            <a:r>
              <a:rPr lang="en-US" altLang="en-US" sz="3600" dirty="0"/>
              <a:t> and resilience**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3600" dirty="0"/>
              <a:t>Positive reinforcement (disciple of the week, star of the week, head teachers award, house points, golden tickets)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endParaRPr lang="en-GB" altLang="en-US" sz="2500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029BB26-B6C5-09AB-FE69-A3DFD0318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96"/>
            <a:ext cx="8229600" cy="922789"/>
          </a:xfrm>
        </p:spPr>
        <p:txBody>
          <a:bodyPr/>
          <a:lstStyle/>
          <a:p>
            <a:r>
              <a:rPr lang="en-GB" altLang="en-US" b="1" u="sng" dirty="0"/>
              <a:t>Illness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2DCE3E77-E4B4-7952-2E82-5CE80220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55" y="929081"/>
            <a:ext cx="8229600" cy="4525963"/>
          </a:xfrm>
        </p:spPr>
        <p:txBody>
          <a:bodyPr/>
          <a:lstStyle/>
          <a:p>
            <a:r>
              <a:rPr lang="en-GB" altLang="en-US" dirty="0"/>
              <a:t>No child should return to school until 48 hours after vomiting or an upset stomach</a:t>
            </a:r>
            <a:endParaRPr lang="en-GB" altLang="en-US" dirty="0">
              <a:cs typeface="Calibri"/>
            </a:endParaRPr>
          </a:p>
          <a:p>
            <a:r>
              <a:rPr lang="en-GB" altLang="en-US" dirty="0"/>
              <a:t>Please inform the school office of your child’s absence (we will ring at 9:30 am if we haven’t heard from you)</a:t>
            </a:r>
          </a:p>
          <a:p>
            <a:r>
              <a:rPr lang="en-GB" altLang="en-US" dirty="0"/>
              <a:t>If a child needs medication that has been prescribed by a doctor then a form needs to be completed.</a:t>
            </a:r>
          </a:p>
          <a:p>
            <a:r>
              <a:rPr lang="en-GB" altLang="en-US" dirty="0"/>
              <a:t>Check your child’s asthma pump/</a:t>
            </a:r>
            <a:r>
              <a:rPr lang="en-GB" altLang="en-US" dirty="0" err="1"/>
              <a:t>epipen</a:t>
            </a:r>
            <a:r>
              <a:rPr lang="en-GB" altLang="en-US" dirty="0"/>
              <a:t> is up to date and that it is in school.</a:t>
            </a:r>
            <a:endParaRPr lang="en-GB" altLang="en-US" dirty="0">
              <a:cs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3DCC4CC1-CFA8-34A8-9B3A-60E69FB60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025" y="549275"/>
            <a:ext cx="6965950" cy="1027113"/>
          </a:xfrm>
        </p:spPr>
        <p:txBody>
          <a:bodyPr/>
          <a:lstStyle/>
          <a:p>
            <a:pPr eaLnBrk="1" hangingPunct="1"/>
            <a:r>
              <a:rPr lang="en-GB" altLang="en-US"/>
              <a:t>Medicine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BEED325B-5C97-67D1-D3BE-74989413B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00338" y="1557338"/>
            <a:ext cx="5915025" cy="4954587"/>
          </a:xfrm>
        </p:spPr>
        <p:txBody>
          <a:bodyPr/>
          <a:lstStyle/>
          <a:p>
            <a:pPr eaLnBrk="1" hangingPunct="1"/>
            <a:r>
              <a:rPr lang="en-GB" altLang="en-US" dirty="0"/>
              <a:t>Inhalers- named/in date</a:t>
            </a:r>
            <a:endParaRPr lang="en-GB" altLang="en-US" dirty="0">
              <a:cs typeface="Calibri"/>
            </a:endParaRPr>
          </a:p>
          <a:p>
            <a:pPr eaLnBrk="1" hangingPunct="1"/>
            <a:r>
              <a:rPr lang="en-GB" altLang="en-US" dirty="0"/>
              <a:t>Allergies-medical form</a:t>
            </a:r>
            <a:endParaRPr lang="en-GB" altLang="en-US" dirty="0">
              <a:cs typeface="Calibri"/>
            </a:endParaRPr>
          </a:p>
          <a:p>
            <a:pPr eaLnBrk="1" hangingPunct="1"/>
            <a:r>
              <a:rPr lang="en-GB" altLang="en-US" dirty="0"/>
              <a:t>Parental supervision for medicines such as antibiotics that need to be taken in school hours.</a:t>
            </a:r>
            <a:endParaRPr lang="en-GB" altLang="en-US" dirty="0">
              <a:cs typeface="Calibri"/>
            </a:endParaRPr>
          </a:p>
          <a:p>
            <a:pPr eaLnBrk="1" hangingPunct="1"/>
            <a:r>
              <a:rPr lang="en-GB" altLang="en-US" dirty="0"/>
              <a:t>Head injury – phone call</a:t>
            </a:r>
            <a:endParaRPr lang="en-GB" altLang="en-US" dirty="0">
              <a:cs typeface="Calibri"/>
            </a:endParaRPr>
          </a:p>
          <a:p>
            <a:pPr eaLnBrk="1" hangingPunct="1"/>
            <a:r>
              <a:rPr lang="en-GB" altLang="en-US" dirty="0"/>
              <a:t>Head Lice – tie back long hair. Inform Office. </a:t>
            </a:r>
          </a:p>
          <a:p>
            <a:pPr eaLnBrk="1" hangingPunct="1"/>
            <a:endParaRPr lang="en-GB" altLang="en-US"/>
          </a:p>
        </p:txBody>
      </p:sp>
      <p:pic>
        <p:nvPicPr>
          <p:cNvPr id="2" name="Picture 2" descr="C:\Users\Georgia\AppData\Local\Microsoft\Windows\Temporary Internet Files\Content.IE5\RYRXJB97\MCj02933160000[1].wmf">
            <a:extLst>
              <a:ext uri="{FF2B5EF4-FFF2-40B4-BE49-F238E27FC236}">
                <a16:creationId xmlns:a16="http://schemas.microsoft.com/office/drawing/2014/main" id="{03168153-6D03-03A4-15AF-230B73B41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866900"/>
            <a:ext cx="17145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CD50878-3A5D-8E95-3C3A-B8A790C7A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u="sng" dirty="0"/>
              <a:t>Ensuring progression and confidence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B5D662F-DF04-CBCF-4D40-4A7C65D41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/>
            <a:r>
              <a:rPr lang="en-GB" altLang="en-US" dirty="0">
                <a:cs typeface="Calibri"/>
              </a:rPr>
              <a:t>Good Learners Remember</a:t>
            </a:r>
            <a:endParaRPr lang="en-GB" altLang="en-US" dirty="0"/>
          </a:p>
          <a:p>
            <a:r>
              <a:rPr lang="en-GB" altLang="en-US" dirty="0"/>
              <a:t>Short, sharp revision tasks – morning activities and lessons starters</a:t>
            </a:r>
            <a:endParaRPr lang="en-GB" altLang="en-US" dirty="0">
              <a:cs typeface="Calibri"/>
            </a:endParaRPr>
          </a:p>
          <a:p>
            <a:pPr eaLnBrk="1" hangingPunct="1"/>
            <a:r>
              <a:rPr lang="en-GB" altLang="en-US" dirty="0"/>
              <a:t>Weekly written arithmetic </a:t>
            </a:r>
            <a:endParaRPr lang="en-GB" altLang="en-US" dirty="0">
              <a:cs typeface="Calibri"/>
            </a:endParaRPr>
          </a:p>
          <a:p>
            <a:pPr eaLnBrk="1" hangingPunct="1"/>
            <a:r>
              <a:rPr lang="en-GB" altLang="en-US" dirty="0"/>
              <a:t>Maths – daily </a:t>
            </a:r>
          </a:p>
          <a:p>
            <a:pPr eaLnBrk="1" hangingPunct="1"/>
            <a:r>
              <a:rPr lang="en-GB" altLang="en-US" dirty="0" err="1"/>
              <a:t>SPaG</a:t>
            </a:r>
            <a:r>
              <a:rPr lang="en-GB" altLang="en-US" dirty="0"/>
              <a:t> – Daily in English lessons plus standalone lesson</a:t>
            </a:r>
          </a:p>
          <a:p>
            <a:pPr eaLnBrk="1" hangingPunct="1"/>
            <a:r>
              <a:rPr lang="en-GB" altLang="en-US" dirty="0"/>
              <a:t>Gap filling and SEN interventions all through the year</a:t>
            </a:r>
          </a:p>
          <a:p>
            <a:pPr eaLnBrk="1" hangingPunct="1"/>
            <a:r>
              <a:rPr lang="en-GB" altLang="en-US" dirty="0"/>
              <a:t>Homework tasks  </a:t>
            </a:r>
            <a:endParaRPr lang="en-GB" altLang="en-US" dirty="0">
              <a:cs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A8D2-DD27-87AA-3FA9-9E26F239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Mixed-aged Math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7EC55-D3A5-694F-551E-85CD3DF9F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983162"/>
          </a:xfrm>
        </p:spPr>
        <p:txBody>
          <a:bodyPr/>
          <a:lstStyle/>
          <a:p>
            <a:r>
              <a:rPr lang="en-US" dirty="0"/>
              <a:t>To ensure the children are taught at their step, the children are split into years groups for Maths. </a:t>
            </a:r>
          </a:p>
          <a:p>
            <a:r>
              <a:rPr lang="en-US" dirty="0"/>
              <a:t>Year 3s go into the year 3 classroom and complete their flashback 4 with Ms. Coone and Mrs. Coombes, while I do the flashback 4 with the year 4s and teach the lesson. </a:t>
            </a:r>
            <a:endParaRPr lang="en-US" dirty="0">
              <a:cs typeface="Calibri"/>
            </a:endParaRPr>
          </a:p>
          <a:p>
            <a:r>
              <a:rPr lang="en-US" dirty="0"/>
              <a:t>I then swap with the TAs and teach the year 3s their next lesson. </a:t>
            </a:r>
          </a:p>
          <a:p>
            <a:r>
              <a:rPr lang="en-US" dirty="0"/>
              <a:t>I alternate which days I start with year 3 and year 4 to ensure all children receive the same amount of input. This is working really well. </a:t>
            </a:r>
          </a:p>
        </p:txBody>
      </p:sp>
    </p:spTree>
    <p:extLst>
      <p:ext uri="{BB962C8B-B14F-4D97-AF65-F5344CB8AC3E}">
        <p14:creationId xmlns:p14="http://schemas.microsoft.com/office/powerpoint/2010/main" val="181085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>
            <a:extLst>
              <a:ext uri="{FF2B5EF4-FFF2-40B4-BE49-F238E27FC236}">
                <a16:creationId xmlns:a16="http://schemas.microsoft.com/office/drawing/2014/main" id="{F7366C20-9799-4244-B1F1-86ED02D5B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8402" y="92570"/>
            <a:ext cx="6965950" cy="1203325"/>
          </a:xfrm>
        </p:spPr>
        <p:txBody>
          <a:bodyPr/>
          <a:lstStyle/>
          <a:p>
            <a:pPr eaLnBrk="1" hangingPunct="1"/>
            <a:r>
              <a:rPr lang="en-GB" altLang="en-US" b="1" u="sng" dirty="0"/>
              <a:t>Homework</a:t>
            </a:r>
            <a:br>
              <a:rPr lang="en-GB" altLang="en-US" dirty="0"/>
            </a:br>
            <a:r>
              <a:rPr lang="en-GB" altLang="en-US" sz="2400" dirty="0"/>
              <a:t>Either weekly tasks and/or project based…</a:t>
            </a:r>
            <a:endParaRPr lang="en-GB" altLang="en-US" dirty="0"/>
          </a:p>
        </p:txBody>
      </p:sp>
      <p:sp>
        <p:nvSpPr>
          <p:cNvPr id="15363" name="Content Placeholder 6">
            <a:extLst>
              <a:ext uri="{FF2B5EF4-FFF2-40B4-BE49-F238E27FC236}">
                <a16:creationId xmlns:a16="http://schemas.microsoft.com/office/drawing/2014/main" id="{27426BFA-06FF-1A71-7B9B-15C7CE0A5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8497888" cy="5898382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This will be set on Teams on a Friday</a:t>
            </a:r>
            <a:endParaRPr lang="en-GB" altLang="en-US" dirty="0">
              <a:cs typeface="Calibri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Access work and </a:t>
            </a:r>
            <a:r>
              <a:rPr lang="en-GB" altLang="en-US" b="1" u="sng" dirty="0"/>
              <a:t>complete in books. (Do not upload) 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Some tasks will be completed on paper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Bring books in on Wednesday for discussion and marking.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No need to print questions, write answers directly in book.</a:t>
            </a:r>
            <a:endParaRPr lang="en-GB" altLang="en-US" dirty="0">
              <a:cs typeface="Calibri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Eco school so trying to reduce paper used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Maths (arithmetic, problem solving), English (SPAG, spellings, comprehension, reading), plus topic based activity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A little and often – organise your time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>
            <a:extLst>
              <a:ext uri="{FF2B5EF4-FFF2-40B4-BE49-F238E27FC236}">
                <a16:creationId xmlns:a16="http://schemas.microsoft.com/office/drawing/2014/main" id="{1ADF61EA-1FBF-6688-133E-1171D381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260350"/>
            <a:ext cx="6965950" cy="1203325"/>
          </a:xfrm>
        </p:spPr>
        <p:txBody>
          <a:bodyPr/>
          <a:lstStyle/>
          <a:p>
            <a:pPr eaLnBrk="1" hangingPunct="1"/>
            <a:r>
              <a:rPr lang="en-GB" altLang="en-US" b="1" u="sng" dirty="0"/>
              <a:t>Homework</a:t>
            </a:r>
            <a:br>
              <a:rPr lang="en-GB" altLang="en-US" dirty="0"/>
            </a:br>
            <a:r>
              <a:rPr lang="en-GB" altLang="en-US" sz="2400" dirty="0"/>
              <a:t>Either weekly tasks and/or project based…</a:t>
            </a:r>
            <a:endParaRPr lang="en-GB" altLang="en-US" dirty="0"/>
          </a:p>
        </p:txBody>
      </p:sp>
      <p:sp>
        <p:nvSpPr>
          <p:cNvPr id="16387" name="Content Placeholder 6">
            <a:extLst>
              <a:ext uri="{FF2B5EF4-FFF2-40B4-BE49-F238E27FC236}">
                <a16:creationId xmlns:a16="http://schemas.microsoft.com/office/drawing/2014/main" id="{4FDAFB5B-2A6F-0BE9-7BDC-439AB0C62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628775"/>
            <a:ext cx="8497888" cy="4525963"/>
          </a:xfrm>
        </p:spPr>
        <p:txBody>
          <a:bodyPr/>
          <a:lstStyle/>
          <a:p>
            <a:pPr eaLnBrk="1" hangingPunct="1"/>
            <a:r>
              <a:rPr lang="en-GB" altLang="en-US" dirty="0"/>
              <a:t>Please help your child to ensure their homework is: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On time – </a:t>
            </a:r>
            <a:r>
              <a:rPr lang="en-GB" altLang="en-US" b="1" u="sng" dirty="0"/>
              <a:t>homework is not optional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Unless specified, takes no more than ½ hour per night.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GB" altLang="en-US" dirty="0"/>
              <a:t>If your child is taking longer than this on a regular basis or having problems with homework, please let us know. </a:t>
            </a:r>
            <a:endParaRPr lang="en-US" altLang="en-US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dirty="0"/>
              <a:t>We will inform you if homework is regularly missing or below expectation. 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dirty="0"/>
              <a:t>Spelling test – Weekly, Friday morning</a:t>
            </a:r>
            <a:endParaRPr lang="en-US" altLang="en-US" dirty="0">
              <a:cs typeface="Calibri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en-US" dirty="0"/>
              <a:t>Times tables – practice (Rockstars), cracking times tables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B7EAE0159BAC4EAA79972C1D37000D" ma:contentTypeVersion="17" ma:contentTypeDescription="Create a new document." ma:contentTypeScope="" ma:versionID="72991cbdddca969bc3d166c7872ae487">
  <xsd:schema xmlns:xsd="http://www.w3.org/2001/XMLSchema" xmlns:xs="http://www.w3.org/2001/XMLSchema" xmlns:p="http://schemas.microsoft.com/office/2006/metadata/properties" xmlns:ns2="05c550a5-e589-4d65-8455-bf5385342460" xmlns:ns3="da1c619e-a25e-41e2-9db6-de885a922db6" targetNamespace="http://schemas.microsoft.com/office/2006/metadata/properties" ma:root="true" ma:fieldsID="1bca699d3cd376c1fbc87c89c47cd321" ns2:_="" ns3:_="">
    <xsd:import namespace="05c550a5-e589-4d65-8455-bf5385342460"/>
    <xsd:import namespace="da1c619e-a25e-41e2-9db6-de885a922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c550a5-e589-4d65-8455-bf5385342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e6ebc32-48b1-44f5-850b-7c574a298d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1c619e-a25e-41e2-9db6-de885a922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195401c-4e2a-4e9d-9edb-15a8064984d8}" ma:internalName="TaxCatchAll" ma:showField="CatchAllData" ma:web="da1c619e-a25e-41e2-9db6-de885a922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1c619e-a25e-41e2-9db6-de885a922db6" xsi:nil="true"/>
    <lcf76f155ced4ddcb4097134ff3c332f xmlns="05c550a5-e589-4d65-8455-bf5385342460">
      <Terms xmlns="http://schemas.microsoft.com/office/infopath/2007/PartnerControls"/>
    </lcf76f155ced4ddcb4097134ff3c332f>
    <SharedWithUsers xmlns="da1c619e-a25e-41e2-9db6-de885a922db6">
      <UserInfo>
        <DisplayName>Reception at St Peter's Members</DisplayName>
        <AccountId>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F812F1F-9C3E-43AF-B8AF-E99F24D891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11744C-9493-4CCC-AA8B-495400A5F68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5c550a5-e589-4d65-8455-bf5385342460"/>
    <ds:schemaRef ds:uri="da1c619e-a25e-41e2-9db6-de885a922db6"/>
  </ds:schemaRefs>
</ds:datastoreItem>
</file>

<file path=customXml/itemProps3.xml><?xml version="1.0" encoding="utf-8"?>
<ds:datastoreItem xmlns:ds="http://schemas.openxmlformats.org/officeDocument/2006/customXml" ds:itemID="{890BC2B0-1EF6-427F-98F0-AE9E0B6E1186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E99E032-821E-4FD2-BB8C-A6F4F7F2E926}">
  <ds:schemaRefs>
    <ds:schemaRef ds:uri="http://schemas.microsoft.com/office/2006/metadata/properties"/>
    <ds:schemaRef ds:uri="http://www.w3.org/2000/xmlns/"/>
    <ds:schemaRef ds:uri="da1c619e-a25e-41e2-9db6-de885a922db6"/>
    <ds:schemaRef ds:uri="http://www.w3.org/2001/XMLSchema-instance"/>
    <ds:schemaRef ds:uri="05c550a5-e589-4d65-8455-bf5385342460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3981</TotalTime>
  <Words>1340</Words>
  <Application>Microsoft Office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Life in the Year 3/4 Classroom </vt:lpstr>
      <vt:lpstr>Illness</vt:lpstr>
      <vt:lpstr>Medicine</vt:lpstr>
      <vt:lpstr>Ensuring progression and confidence</vt:lpstr>
      <vt:lpstr>Mixed-aged Math lessons</vt:lpstr>
      <vt:lpstr>Homework Either weekly tasks and/or project based…</vt:lpstr>
      <vt:lpstr>Homework Either weekly tasks and/or project based…</vt:lpstr>
      <vt:lpstr>TEAMS/School Rep</vt:lpstr>
      <vt:lpstr>A Student Growth Percentile (SGP) offers a dynamic new way of looking at growth (progression) by comparing a student’s growth with that of his or her academic peers nationwide. </vt:lpstr>
      <vt:lpstr>Reading – Accelerated Reader  </vt:lpstr>
      <vt:lpstr>To start…</vt:lpstr>
      <vt:lpstr>Finding Books at Home/MyON</vt:lpstr>
      <vt:lpstr>Spellings – No Nonsense Spellings</vt:lpstr>
      <vt:lpstr>PE</vt:lpstr>
      <vt:lpstr>Uniform</vt:lpstr>
      <vt:lpstr>Letters to return</vt:lpstr>
      <vt:lpstr>Catholic Ethos</vt:lpstr>
      <vt:lpstr>What we would be grateful for…</vt:lpstr>
      <vt:lpstr>PowerPoint Presentation</vt:lpstr>
      <vt:lpstr>Verulamium Museum Trip</vt:lpstr>
      <vt:lpstr>Spread the word…</vt:lpstr>
      <vt:lpstr>Welcome to Year 3/4!</vt:lpstr>
    </vt:vector>
  </TitlesOfParts>
  <Company>BUCKSCC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St. Peter’s</dc:title>
  <dc:creator>BUCKINGHAMSHIRE SCHOOL</dc:creator>
  <cp:lastModifiedBy>Atalanti Savvanidis</cp:lastModifiedBy>
  <cp:revision>389</cp:revision>
  <cp:lastPrinted>2018-09-11T16:06:47Z</cp:lastPrinted>
  <dcterms:created xsi:type="dcterms:W3CDTF">2005-09-04T23:01:23Z</dcterms:created>
  <dcterms:modified xsi:type="dcterms:W3CDTF">2023-09-20T18:18:50Z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SharedWithUsers">
    <vt:lpwstr>Year 4 at St Peter's Members</vt:lpwstr>
  </property>
  <property fmtid="{D5CDD505-2E9C-101B-9397-08002B2CF9AE}" pid="3" name="SharedWithUsers">
    <vt:lpwstr>8;#Year 4 at St Peter's Members</vt:lpwstr>
  </property>
  <property fmtid="{D5CDD505-2E9C-101B-9397-08002B2CF9AE}" pid="4" name="MediaServiceImageTags">
    <vt:lpwstr/>
  </property>
  <property fmtid="{D5CDD505-2E9C-101B-9397-08002B2CF9AE}" pid="5" name="lcf76f155ced4ddcb4097134ff3c332f">
    <vt:lpwstr/>
  </property>
  <property fmtid="{D5CDD505-2E9C-101B-9397-08002B2CF9AE}" pid="6" name="TaxCatchAll">
    <vt:lpwstr/>
  </property>
  <property fmtid="{D5CDD505-2E9C-101B-9397-08002B2CF9AE}" pid="7" name="ContentTypeId">
    <vt:lpwstr>0x0101009CB7EAE0159BAC4EAA79972C1D37000D</vt:lpwstr>
  </property>
</Properties>
</file>