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3068212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75537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2140760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337165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164885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2726120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2556153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3751957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3452796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1100457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5845D-49FA-42E4-A9B0-4AC9FEACB350}" type="datetimeFigureOut">
              <a:rPr lang="en-GB" smtClean="0"/>
              <a:t>01/10/2023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FDE7BE6-88B9-4A3E-A3A9-14177511D0C4}" type="slidenum">
              <a:rPr lang="en-GB" smtClean="0"/>
              <a:t>‹#›</a:t>
            </a:fld>
            <a:endParaRPr lang="en-GB" dirty="0"/>
          </a:p>
        </p:txBody>
      </p:sp>
    </p:spTree>
    <p:extLst>
      <p:ext uri="{BB962C8B-B14F-4D97-AF65-F5344CB8AC3E}">
        <p14:creationId xmlns:p14="http://schemas.microsoft.com/office/powerpoint/2010/main" val="3193647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5845D-49FA-42E4-A9B0-4AC9FEACB350}" type="datetimeFigureOut">
              <a:rPr lang="en-GB" smtClean="0"/>
              <a:t>01/10/2023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E7BE6-88B9-4A3E-A3A9-14177511D0C4}" type="slidenum">
              <a:rPr lang="en-GB" smtClean="0"/>
              <a:t>‹#›</a:t>
            </a:fld>
            <a:endParaRPr lang="en-GB" dirty="0"/>
          </a:p>
        </p:txBody>
      </p:sp>
    </p:spTree>
    <p:extLst>
      <p:ext uri="{BB962C8B-B14F-4D97-AF65-F5344CB8AC3E}">
        <p14:creationId xmlns:p14="http://schemas.microsoft.com/office/powerpoint/2010/main" val="2518845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littlewandlelettersandsounds.org.uk/resources/for-parents/"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80728"/>
            <a:ext cx="8229600" cy="1143000"/>
          </a:xfrm>
        </p:spPr>
        <p:txBody>
          <a:bodyPr>
            <a:noAutofit/>
          </a:bodyPr>
          <a:lstStyle/>
          <a:p>
            <a:r>
              <a:rPr lang="en-GB" sz="5400" dirty="0" smtClean="0">
                <a:latin typeface="Comic Sans MS" panose="030F0702030302020204" pitchFamily="66" charset="0"/>
              </a:rPr>
              <a:t>Reception Welcome Meeting</a:t>
            </a:r>
            <a:endParaRPr lang="en-GB" sz="5400" dirty="0">
              <a:latin typeface="Comic Sans MS" panose="030F0702030302020204"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2522298"/>
            <a:ext cx="2886075" cy="2733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838573" y="5733255"/>
            <a:ext cx="5184576" cy="584775"/>
          </a:xfrm>
          <a:prstGeom prst="rect">
            <a:avLst/>
          </a:prstGeom>
          <a:noFill/>
        </p:spPr>
        <p:txBody>
          <a:bodyPr wrap="square" rtlCol="0">
            <a:spAutoFit/>
          </a:bodyPr>
          <a:lstStyle/>
          <a:p>
            <a:pPr algn="ctr"/>
            <a:r>
              <a:rPr lang="en-GB" sz="3200" dirty="0" smtClean="0">
                <a:latin typeface="Comic Sans MS" panose="030F0702030302020204" pitchFamily="66" charset="0"/>
              </a:rPr>
              <a:t>October 2023</a:t>
            </a:r>
            <a:endParaRPr lang="en-GB" sz="3200" dirty="0">
              <a:latin typeface="Comic Sans MS" panose="030F0702030302020204" pitchFamily="66" charset="0"/>
            </a:endParaRPr>
          </a:p>
        </p:txBody>
      </p:sp>
    </p:spTree>
    <p:extLst>
      <p:ext uri="{BB962C8B-B14F-4D97-AF65-F5344CB8AC3E}">
        <p14:creationId xmlns:p14="http://schemas.microsoft.com/office/powerpoint/2010/main" val="3296341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7584" y="116632"/>
            <a:ext cx="7128792" cy="3046988"/>
          </a:xfrm>
          <a:prstGeom prst="rect">
            <a:avLst/>
          </a:prstGeom>
        </p:spPr>
        <p:txBody>
          <a:bodyPr wrap="square">
            <a:spAutoFit/>
          </a:bodyPr>
          <a:lstStyle/>
          <a:p>
            <a:pPr algn="ctr"/>
            <a:r>
              <a:rPr lang="en-GB" sz="2400" u="sng" dirty="0" smtClean="0">
                <a:latin typeface="Comic Sans MS" panose="030F0702030302020204" pitchFamily="66" charset="0"/>
              </a:rPr>
              <a:t>Phonics</a:t>
            </a:r>
          </a:p>
          <a:p>
            <a:pPr algn="ctr"/>
            <a:r>
              <a:rPr lang="en-GB" sz="2400" u="sng" dirty="0" smtClean="0">
                <a:latin typeface="Comic Sans MS" panose="030F0702030302020204" pitchFamily="66" charset="0"/>
              </a:rPr>
              <a:t>Tricky words</a:t>
            </a:r>
          </a:p>
          <a:p>
            <a:r>
              <a:rPr lang="en-GB" sz="2400" dirty="0" smtClean="0">
                <a:latin typeface="Comic Sans MS" panose="030F0702030302020204" pitchFamily="66" charset="0"/>
              </a:rPr>
              <a:t>- They are words that children won’t be able to </a:t>
            </a:r>
            <a:r>
              <a:rPr lang="en-GB" sz="2400" dirty="0" smtClean="0">
                <a:latin typeface="Comic Sans MS" panose="030F0702030302020204" pitchFamily="66" charset="0"/>
              </a:rPr>
              <a:t>blend and </a:t>
            </a:r>
            <a:r>
              <a:rPr lang="en-GB" sz="2400" dirty="0" smtClean="0">
                <a:latin typeface="Comic Sans MS" panose="030F0702030302020204" pitchFamily="66" charset="0"/>
              </a:rPr>
              <a:t>segment to read and write.</a:t>
            </a:r>
          </a:p>
          <a:p>
            <a:r>
              <a:rPr lang="en-GB" sz="2400" dirty="0" smtClean="0">
                <a:latin typeface="Comic Sans MS" panose="030F0702030302020204" pitchFamily="66" charset="0"/>
              </a:rPr>
              <a:t>- Children should be able to recognise and read </a:t>
            </a:r>
            <a:r>
              <a:rPr lang="en-GB" sz="2400" dirty="0" smtClean="0">
                <a:latin typeface="Comic Sans MS" panose="030F0702030302020204" pitchFamily="66" charset="0"/>
              </a:rPr>
              <a:t>these words </a:t>
            </a:r>
            <a:r>
              <a:rPr lang="en-GB" sz="2400" dirty="0" smtClean="0">
                <a:latin typeface="Comic Sans MS" panose="030F0702030302020204" pitchFamily="66" charset="0"/>
              </a:rPr>
              <a:t>from memory.</a:t>
            </a:r>
          </a:p>
          <a:p>
            <a:r>
              <a:rPr lang="en-GB" sz="2400" dirty="0" smtClean="0">
                <a:latin typeface="Comic Sans MS" panose="030F0702030302020204" pitchFamily="66" charset="0"/>
              </a:rPr>
              <a:t>- Words will go home to </a:t>
            </a:r>
            <a:r>
              <a:rPr lang="en-GB" sz="2400" dirty="0" smtClean="0">
                <a:latin typeface="Comic Sans MS" panose="030F0702030302020204" pitchFamily="66" charset="0"/>
              </a:rPr>
              <a:t>practice when they have learned all set 2 sounds.</a:t>
            </a:r>
            <a:endParaRPr lang="en-GB" sz="2400" dirty="0">
              <a:latin typeface="Comic Sans MS" panose="030F0702030302020204" pitchFamily="66" charset="0"/>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3657010"/>
            <a:ext cx="5112568" cy="27714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8668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8398" y="476672"/>
            <a:ext cx="8184081" cy="4585871"/>
          </a:xfrm>
          <a:prstGeom prst="rect">
            <a:avLst/>
          </a:prstGeom>
        </p:spPr>
        <p:txBody>
          <a:bodyPr wrap="square">
            <a:spAutoFit/>
          </a:bodyPr>
          <a:lstStyle/>
          <a:p>
            <a:pPr algn="ctr"/>
            <a:r>
              <a:rPr lang="en-GB" sz="3600" u="sng" dirty="0" smtClean="0">
                <a:latin typeface="Comic Sans MS" panose="030F0702030302020204" pitchFamily="66" charset="0"/>
              </a:rPr>
              <a:t>Helping At Home</a:t>
            </a:r>
          </a:p>
          <a:p>
            <a:r>
              <a:rPr lang="en-GB" sz="3200" dirty="0" smtClean="0">
                <a:latin typeface="Comic Sans MS" panose="030F0702030302020204" pitchFamily="66" charset="0"/>
              </a:rPr>
              <a:t>• Reading books and phonics flash </a:t>
            </a:r>
            <a:r>
              <a:rPr lang="en-GB" sz="3200" dirty="0" smtClean="0">
                <a:latin typeface="Comic Sans MS" panose="030F0702030302020204" pitchFamily="66" charset="0"/>
              </a:rPr>
              <a:t>cards/tricky words</a:t>
            </a:r>
            <a:r>
              <a:rPr lang="en-GB" sz="3200" dirty="0" smtClean="0">
                <a:latin typeface="Comic Sans MS" panose="030F0702030302020204" pitchFamily="66" charset="0"/>
              </a:rPr>
              <a:t>.</a:t>
            </a:r>
          </a:p>
          <a:p>
            <a:r>
              <a:rPr lang="en-GB" sz="3200" dirty="0" smtClean="0">
                <a:latin typeface="Comic Sans MS" panose="030F0702030302020204" pitchFamily="66" charset="0"/>
              </a:rPr>
              <a:t>• Sounding out simple words as you are </a:t>
            </a:r>
            <a:r>
              <a:rPr lang="en-GB" sz="3200" dirty="0" err="1" smtClean="0">
                <a:latin typeface="Comic Sans MS" panose="030F0702030302020204" pitchFamily="66" charset="0"/>
              </a:rPr>
              <a:t>sayingthem</a:t>
            </a:r>
            <a:r>
              <a:rPr lang="en-GB" sz="3200" dirty="0" smtClean="0">
                <a:latin typeface="Comic Sans MS" panose="030F0702030302020204" pitchFamily="66" charset="0"/>
              </a:rPr>
              <a:t>.</a:t>
            </a:r>
          </a:p>
          <a:p>
            <a:r>
              <a:rPr lang="en-GB" sz="3200" dirty="0" smtClean="0">
                <a:latin typeface="Comic Sans MS" panose="030F0702030302020204" pitchFamily="66" charset="0"/>
              </a:rPr>
              <a:t>• Pointing out words that begin with/have </a:t>
            </a:r>
            <a:r>
              <a:rPr lang="en-GB" sz="3200" dirty="0" smtClean="0">
                <a:latin typeface="Comic Sans MS" panose="030F0702030302020204" pitchFamily="66" charset="0"/>
              </a:rPr>
              <a:t>the new </a:t>
            </a:r>
            <a:r>
              <a:rPr lang="en-GB" sz="3200" dirty="0" smtClean="0">
                <a:latin typeface="Comic Sans MS" panose="030F0702030302020204" pitchFamily="66" charset="0"/>
              </a:rPr>
              <a:t>sound in them (these will be on </a:t>
            </a:r>
            <a:r>
              <a:rPr lang="en-GB" sz="3200" dirty="0" smtClean="0">
                <a:latin typeface="Comic Sans MS" panose="030F0702030302020204" pitchFamily="66" charset="0"/>
              </a:rPr>
              <a:t>the bottom </a:t>
            </a:r>
            <a:r>
              <a:rPr lang="en-GB" sz="3200" dirty="0" smtClean="0">
                <a:latin typeface="Comic Sans MS" panose="030F0702030302020204" pitchFamily="66" charset="0"/>
              </a:rPr>
              <a:t>of the weekly news).</a:t>
            </a:r>
          </a:p>
          <a:p>
            <a:r>
              <a:rPr lang="en-GB" sz="3200" dirty="0" smtClean="0">
                <a:latin typeface="Comic Sans MS" panose="030F0702030302020204" pitchFamily="66" charset="0"/>
              </a:rPr>
              <a:t>• Using sounds rather than alphabet.</a:t>
            </a:r>
            <a:endParaRPr lang="en-GB" sz="3200" dirty="0">
              <a:latin typeface="Comic Sans MS" panose="030F0702030302020204" pitchFamily="66" charset="0"/>
            </a:endParaRP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117061"/>
            <a:ext cx="1523351" cy="1523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3807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latin typeface="Comic Sans MS" panose="030F0702030302020204" pitchFamily="66" charset="0"/>
              </a:rPr>
              <a:t>Other ways to help</a:t>
            </a:r>
            <a:endParaRPr lang="en-GB" u="sng" dirty="0">
              <a:latin typeface="Comic Sans MS" panose="030F0702030302020204" pitchFamily="66" charset="0"/>
            </a:endParaRPr>
          </a:p>
        </p:txBody>
      </p:sp>
      <p:sp>
        <p:nvSpPr>
          <p:cNvPr id="3" name="Rectangle 2"/>
          <p:cNvSpPr/>
          <p:nvPr/>
        </p:nvSpPr>
        <p:spPr>
          <a:xfrm>
            <a:off x="539552" y="1988840"/>
            <a:ext cx="6984776" cy="2739211"/>
          </a:xfrm>
          <a:prstGeom prst="rect">
            <a:avLst/>
          </a:prstGeom>
        </p:spPr>
        <p:txBody>
          <a:bodyPr wrap="square">
            <a:spAutoFit/>
          </a:bodyPr>
          <a:lstStyle/>
          <a:p>
            <a:r>
              <a:rPr lang="en-GB" sz="2800" dirty="0" smtClean="0">
                <a:latin typeface="Comic Sans MS" panose="030F0702030302020204" pitchFamily="66" charset="0"/>
              </a:rPr>
              <a:t>Try some reading/phonics games: </a:t>
            </a:r>
          </a:p>
          <a:p>
            <a:r>
              <a:rPr lang="en-GB" sz="2400" dirty="0" smtClean="0">
                <a:latin typeface="Comic Sans MS" panose="030F0702030302020204" pitchFamily="66" charset="0"/>
              </a:rPr>
              <a:t>* Phonics play website</a:t>
            </a:r>
          </a:p>
          <a:p>
            <a:r>
              <a:rPr lang="en-GB" sz="2400" dirty="0">
                <a:latin typeface="Comic Sans MS" panose="030F0702030302020204" pitchFamily="66" charset="0"/>
              </a:rPr>
              <a:t>*</a:t>
            </a:r>
            <a:r>
              <a:rPr lang="en-GB" sz="2400" dirty="0" smtClean="0">
                <a:latin typeface="Comic Sans MS" panose="030F0702030302020204" pitchFamily="66" charset="0"/>
              </a:rPr>
              <a:t> Phonics bloom website</a:t>
            </a:r>
          </a:p>
          <a:p>
            <a:r>
              <a:rPr lang="en-GB" sz="2400" dirty="0">
                <a:latin typeface="Comic Sans MS" panose="030F0702030302020204" pitchFamily="66" charset="0"/>
              </a:rPr>
              <a:t>*</a:t>
            </a:r>
            <a:r>
              <a:rPr lang="en-GB" sz="2400" dirty="0" smtClean="0">
                <a:latin typeface="Comic Sans MS" panose="030F0702030302020204" pitchFamily="66" charset="0"/>
              </a:rPr>
              <a:t> </a:t>
            </a:r>
            <a:r>
              <a:rPr lang="en-GB" sz="2400" dirty="0" err="1" smtClean="0">
                <a:latin typeface="Comic Sans MS" panose="030F0702030302020204" pitchFamily="66" charset="0"/>
              </a:rPr>
              <a:t>Youtube</a:t>
            </a:r>
            <a:r>
              <a:rPr lang="en-GB" sz="2400" dirty="0" smtClean="0">
                <a:latin typeface="Comic Sans MS" panose="030F0702030302020204" pitchFamily="66" charset="0"/>
              </a:rPr>
              <a:t>: Jolly Phonics, Mr Brock phonics,</a:t>
            </a:r>
          </a:p>
          <a:p>
            <a:r>
              <a:rPr lang="en-GB" sz="2400" dirty="0" smtClean="0">
                <a:latin typeface="Comic Sans MS" panose="030F0702030302020204" pitchFamily="66" charset="0"/>
              </a:rPr>
              <a:t>letters and sounds videos.</a:t>
            </a:r>
          </a:p>
          <a:p>
            <a:r>
              <a:rPr lang="en-GB" sz="2400" dirty="0" smtClean="0">
                <a:latin typeface="Comic Sans MS" panose="030F0702030302020204" pitchFamily="66" charset="0"/>
              </a:rPr>
              <a:t>* </a:t>
            </a:r>
            <a:r>
              <a:rPr lang="en-GB" sz="2400" dirty="0" err="1" smtClean="0">
                <a:latin typeface="Comic Sans MS" panose="030F0702030302020204" pitchFamily="66" charset="0"/>
              </a:rPr>
              <a:t>Alphablocks</a:t>
            </a:r>
            <a:endParaRPr lang="en-GB" sz="2400" dirty="0" smtClean="0">
              <a:latin typeface="Comic Sans MS" panose="030F0702030302020204" pitchFamily="66" charset="0"/>
            </a:endParaRPr>
          </a:p>
          <a:p>
            <a:r>
              <a:rPr lang="en-GB" sz="2400" dirty="0" smtClean="0">
                <a:latin typeface="Comic Sans MS" panose="030F0702030302020204" pitchFamily="66" charset="0"/>
              </a:rPr>
              <a:t>* Teach Your Monster to Read website</a:t>
            </a:r>
            <a:endParaRPr lang="en-GB" sz="2400" dirty="0">
              <a:latin typeface="Comic Sans MS" panose="030F0702030302020204" pitchFamily="66" charset="0"/>
            </a:endParaRPr>
          </a:p>
        </p:txBody>
      </p:sp>
    </p:spTree>
    <p:extLst>
      <p:ext uri="{BB962C8B-B14F-4D97-AF65-F5344CB8AC3E}">
        <p14:creationId xmlns:p14="http://schemas.microsoft.com/office/powerpoint/2010/main" val="693694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6572" y="116632"/>
            <a:ext cx="8136904" cy="6278642"/>
          </a:xfrm>
          <a:prstGeom prst="rect">
            <a:avLst/>
          </a:prstGeom>
        </p:spPr>
        <p:txBody>
          <a:bodyPr wrap="square">
            <a:spAutoFit/>
          </a:bodyPr>
          <a:lstStyle/>
          <a:p>
            <a:pPr algn="ctr"/>
            <a:r>
              <a:rPr lang="en-GB" sz="2400" u="sng" dirty="0" smtClean="0">
                <a:latin typeface="Comic Sans MS" panose="030F0702030302020204" pitchFamily="66" charset="0"/>
              </a:rPr>
              <a:t>Reading</a:t>
            </a:r>
          </a:p>
          <a:p>
            <a:r>
              <a:rPr lang="en-GB" dirty="0" smtClean="0">
                <a:latin typeface="Comic Sans MS" panose="030F0702030302020204" pitchFamily="66" charset="0"/>
              </a:rPr>
              <a:t>• Children will be provided with a reading folder, reading record</a:t>
            </a:r>
          </a:p>
          <a:p>
            <a:r>
              <a:rPr lang="en-GB" dirty="0" smtClean="0">
                <a:latin typeface="Comic Sans MS" panose="030F0702030302020204" pitchFamily="66" charset="0"/>
              </a:rPr>
              <a:t>and phonics fans.</a:t>
            </a:r>
          </a:p>
          <a:p>
            <a:r>
              <a:rPr lang="en-GB" dirty="0" smtClean="0">
                <a:latin typeface="Comic Sans MS" panose="030F0702030302020204" pitchFamily="66" charset="0"/>
              </a:rPr>
              <a:t>• Children will get a new reading book on a Friday. They will have been reading this at school the previous week and should be confident to read it at home.  Repetition is important for retaining words, which is what helps us to become fluent readers!</a:t>
            </a:r>
          </a:p>
          <a:p>
            <a:r>
              <a:rPr lang="en-GB" dirty="0" smtClean="0">
                <a:latin typeface="Comic Sans MS" panose="030F0702030302020204" pitchFamily="66" charset="0"/>
              </a:rPr>
              <a:t>* The children will read in small groups </a:t>
            </a:r>
            <a:r>
              <a:rPr lang="en-GB" dirty="0" smtClean="0">
                <a:latin typeface="Comic Sans MS" panose="030F0702030302020204" pitchFamily="66" charset="0"/>
              </a:rPr>
              <a:t>twice </a:t>
            </a:r>
            <a:r>
              <a:rPr lang="en-GB" dirty="0" smtClean="0">
                <a:latin typeface="Comic Sans MS" panose="030F0702030302020204" pitchFamily="66" charset="0"/>
              </a:rPr>
              <a:t>a week and individually at least once a week. </a:t>
            </a:r>
          </a:p>
          <a:p>
            <a:r>
              <a:rPr lang="en-GB" dirty="0" smtClean="0">
                <a:latin typeface="Comic Sans MS" panose="030F0702030302020204" pitchFamily="66" charset="0"/>
              </a:rPr>
              <a:t>• Please ensure that reading folders come to school everyday, and</a:t>
            </a:r>
          </a:p>
          <a:p>
            <a:r>
              <a:rPr lang="en-GB" dirty="0" smtClean="0">
                <a:latin typeface="Comic Sans MS" panose="030F0702030302020204" pitchFamily="66" charset="0"/>
              </a:rPr>
              <a:t>are placed in the box which will be on the table near the</a:t>
            </a:r>
          </a:p>
          <a:p>
            <a:r>
              <a:rPr lang="en-GB" dirty="0" smtClean="0">
                <a:latin typeface="Comic Sans MS" panose="030F0702030302020204" pitchFamily="66" charset="0"/>
              </a:rPr>
              <a:t>pegs. This way we can ensure that we can read whenever an opportunity presents itself! </a:t>
            </a:r>
          </a:p>
          <a:p>
            <a:r>
              <a:rPr lang="en-GB" dirty="0" smtClean="0">
                <a:latin typeface="Comic Sans MS" panose="030F0702030302020204" pitchFamily="66" charset="0"/>
              </a:rPr>
              <a:t>• Each week they will take home a new library book, to be changed on a </a:t>
            </a:r>
            <a:r>
              <a:rPr lang="en-GB" dirty="0" smtClean="0">
                <a:latin typeface="Comic Sans MS" panose="030F0702030302020204" pitchFamily="66" charset="0"/>
              </a:rPr>
              <a:t>Friday.</a:t>
            </a:r>
            <a:endParaRPr lang="en-GB" dirty="0" smtClean="0">
              <a:latin typeface="Comic Sans MS" panose="030F0702030302020204" pitchFamily="66" charset="0"/>
            </a:endParaRPr>
          </a:p>
          <a:p>
            <a:r>
              <a:rPr lang="en-GB" dirty="0" smtClean="0">
                <a:latin typeface="Comic Sans MS" panose="030F0702030302020204" pitchFamily="66" charset="0"/>
              </a:rPr>
              <a:t>Please bring back library books on a Friday as a new one can’t be sent home until the last one has been returned.</a:t>
            </a:r>
          </a:p>
          <a:p>
            <a:r>
              <a:rPr lang="en-GB" dirty="0" smtClean="0">
                <a:latin typeface="Comic Sans MS" panose="030F0702030302020204" pitchFamily="66" charset="0"/>
              </a:rPr>
              <a:t>* Remember to read for pleasure, children learn what a good reader is from us!</a:t>
            </a:r>
          </a:p>
          <a:p>
            <a:pPr algn="ctr"/>
            <a:r>
              <a:rPr lang="en-GB" b="1" dirty="0" smtClean="0">
                <a:latin typeface="Comic Sans MS" panose="030F0702030302020204" pitchFamily="66" charset="0"/>
              </a:rPr>
              <a:t>Should you ever have any questions about supporting your child’s</a:t>
            </a:r>
          </a:p>
          <a:p>
            <a:pPr algn="ctr"/>
            <a:r>
              <a:rPr lang="en-GB" b="1" dirty="0" smtClean="0">
                <a:latin typeface="Comic Sans MS" panose="030F0702030302020204" pitchFamily="66" charset="0"/>
              </a:rPr>
              <a:t>reading or phonics please let us know. </a:t>
            </a:r>
          </a:p>
          <a:p>
            <a:endParaRPr lang="en-GB" dirty="0"/>
          </a:p>
        </p:txBody>
      </p:sp>
    </p:spTree>
    <p:extLst>
      <p:ext uri="{BB962C8B-B14F-4D97-AF65-F5344CB8AC3E}">
        <p14:creationId xmlns:p14="http://schemas.microsoft.com/office/powerpoint/2010/main" val="378538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072" y="5373216"/>
            <a:ext cx="8229600" cy="1143000"/>
          </a:xfrm>
        </p:spPr>
        <p:txBody>
          <a:bodyPr>
            <a:noAutofit/>
          </a:bodyPr>
          <a:lstStyle/>
          <a:p>
            <a:r>
              <a:rPr lang="en-GB" sz="2000" dirty="0" smtClean="0">
                <a:latin typeface="Comic Sans MS" panose="030F0702030302020204" pitchFamily="66" charset="0"/>
              </a:rPr>
              <a:t>You can access parent information about White Rose maths on </a:t>
            </a:r>
            <a:r>
              <a:rPr lang="en-GB" sz="2800" dirty="0" smtClean="0">
                <a:latin typeface="Comic Sans MS" panose="030F0702030302020204" pitchFamily="66" charset="0"/>
              </a:rPr>
              <a:t/>
            </a:r>
            <a:br>
              <a:rPr lang="en-GB" sz="2800" dirty="0" smtClean="0">
                <a:latin typeface="Comic Sans MS" panose="030F0702030302020204" pitchFamily="66" charset="0"/>
              </a:rPr>
            </a:br>
            <a:r>
              <a:rPr lang="en-GB" sz="2000" dirty="0" smtClean="0">
                <a:latin typeface="Comic Sans MS" panose="030F0702030302020204" pitchFamily="66" charset="0"/>
              </a:rPr>
              <a:t>https://whiteroseeducation.com/parent-pupil-resources/maths</a:t>
            </a:r>
            <a:endParaRPr lang="en-GB" sz="2000" dirty="0">
              <a:latin typeface="Comic Sans MS" panose="030F0702030302020204" pitchFamily="66" charset="0"/>
            </a:endParaRPr>
          </a:p>
        </p:txBody>
      </p:sp>
      <p:sp>
        <p:nvSpPr>
          <p:cNvPr id="3" name="Rectangle 2"/>
          <p:cNvSpPr/>
          <p:nvPr/>
        </p:nvSpPr>
        <p:spPr>
          <a:xfrm>
            <a:off x="467544" y="65417"/>
            <a:ext cx="8208912" cy="4647426"/>
          </a:xfrm>
          <a:prstGeom prst="rect">
            <a:avLst/>
          </a:prstGeom>
        </p:spPr>
        <p:txBody>
          <a:bodyPr wrap="square">
            <a:spAutoFit/>
          </a:bodyPr>
          <a:lstStyle/>
          <a:p>
            <a:pPr algn="ctr"/>
            <a:r>
              <a:rPr lang="en-GB" sz="3200" u="sng" dirty="0" smtClean="0">
                <a:latin typeface="Comic Sans MS" panose="030F0702030302020204" pitchFamily="66" charset="0"/>
              </a:rPr>
              <a:t>Maths</a:t>
            </a:r>
            <a:r>
              <a:rPr lang="en-GB" sz="2400" dirty="0" smtClean="0">
                <a:latin typeface="Comic Sans MS" panose="030F0702030302020204" pitchFamily="66" charset="0"/>
              </a:rPr>
              <a:t> </a:t>
            </a:r>
          </a:p>
          <a:p>
            <a:r>
              <a:rPr lang="en-GB" sz="2400" dirty="0" smtClean="0">
                <a:latin typeface="Comic Sans MS" panose="030F0702030302020204" pitchFamily="66" charset="0"/>
              </a:rPr>
              <a:t>• We follow  the White Rose maths scheme of learning at St. Peter’s.</a:t>
            </a:r>
          </a:p>
          <a:p>
            <a:r>
              <a:rPr lang="en-GB" sz="2400" dirty="0" smtClean="0">
                <a:latin typeface="Comic Sans MS" panose="030F0702030302020204" pitchFamily="66" charset="0"/>
              </a:rPr>
              <a:t>• This teaching style focusses on the small steps of mathematics, so we learn concepts more slowly but go deeper to allow a great depth of knowledge for mathematics. </a:t>
            </a:r>
          </a:p>
          <a:p>
            <a:pPr marL="285750" indent="-285750">
              <a:buFont typeface="Arial" charset="0"/>
              <a:buChar char="•"/>
            </a:pPr>
            <a:r>
              <a:rPr lang="en-GB" sz="2400" dirty="0" smtClean="0">
                <a:latin typeface="Comic Sans MS" panose="030F0702030302020204" pitchFamily="66" charset="0"/>
              </a:rPr>
              <a:t>Each unit allows children to fully understand each step before moving on to the next.</a:t>
            </a:r>
          </a:p>
          <a:p>
            <a:pPr marL="285750" indent="-285750">
              <a:buFont typeface="Arial" charset="0"/>
              <a:buChar char="•"/>
            </a:pPr>
            <a:r>
              <a:rPr lang="en-GB" sz="2400" dirty="0" smtClean="0">
                <a:latin typeface="Comic Sans MS" panose="030F0702030302020204" pitchFamily="66" charset="0"/>
              </a:rPr>
              <a:t>There is a focus on the use of different representations of number, 10 frames, number tracks and using counters.</a:t>
            </a:r>
            <a:endParaRPr lang="en-GB" sz="2400" dirty="0">
              <a:latin typeface="Comic Sans MS" panose="030F0702030302020204" pitchFamily="66" charset="0"/>
            </a:endParaRPr>
          </a:p>
        </p:txBody>
      </p:sp>
    </p:spTree>
    <p:extLst>
      <p:ext uri="{BB962C8B-B14F-4D97-AF65-F5344CB8AC3E}">
        <p14:creationId xmlns:p14="http://schemas.microsoft.com/office/powerpoint/2010/main" val="3104503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03648" y="836712"/>
            <a:ext cx="6246440" cy="5262979"/>
          </a:xfrm>
          <a:prstGeom prst="rect">
            <a:avLst/>
          </a:prstGeom>
        </p:spPr>
        <p:txBody>
          <a:bodyPr wrap="square">
            <a:spAutoFit/>
          </a:bodyPr>
          <a:lstStyle/>
          <a:p>
            <a:pPr algn="ctr"/>
            <a:r>
              <a:rPr lang="en-GB" sz="2800" u="sng" dirty="0" smtClean="0">
                <a:latin typeface="Comic Sans MS" panose="030F0702030302020204" pitchFamily="66" charset="0"/>
              </a:rPr>
              <a:t>Behaviour</a:t>
            </a:r>
          </a:p>
          <a:p>
            <a:r>
              <a:rPr lang="en-GB" sz="2800" dirty="0" smtClean="0">
                <a:latin typeface="Comic Sans MS" panose="030F0702030302020204" pitchFamily="66" charset="0"/>
              </a:rPr>
              <a:t>• Our school behaviour policy revolves</a:t>
            </a:r>
          </a:p>
          <a:p>
            <a:r>
              <a:rPr lang="en-GB" sz="2800" dirty="0" smtClean="0">
                <a:latin typeface="Comic Sans MS" panose="030F0702030302020204" pitchFamily="66" charset="0"/>
              </a:rPr>
              <a:t>around our school rules, ‘faces’ and</a:t>
            </a:r>
          </a:p>
          <a:p>
            <a:r>
              <a:rPr lang="en-GB" sz="2800" dirty="0" smtClean="0">
                <a:latin typeface="Comic Sans MS" panose="030F0702030302020204" pitchFamily="66" charset="0"/>
              </a:rPr>
              <a:t>reflection.</a:t>
            </a:r>
          </a:p>
          <a:p>
            <a:r>
              <a:rPr lang="en-GB" sz="2800" dirty="0" smtClean="0">
                <a:latin typeface="Comic Sans MS" panose="030F0702030302020204" pitchFamily="66" charset="0"/>
              </a:rPr>
              <a:t>• Children have 3 chances before given an</a:t>
            </a:r>
          </a:p>
          <a:p>
            <a:r>
              <a:rPr lang="en-GB" sz="2800" dirty="0" smtClean="0">
                <a:latin typeface="Comic Sans MS" panose="030F0702030302020204" pitchFamily="66" charset="0"/>
              </a:rPr>
              <a:t>age appropriate consequence this may</a:t>
            </a:r>
          </a:p>
          <a:p>
            <a:r>
              <a:rPr lang="en-GB" sz="2800" dirty="0" smtClean="0">
                <a:latin typeface="Comic Sans MS" panose="030F0702030302020204" pitchFamily="66" charset="0"/>
              </a:rPr>
              <a:t>be time out from choosing or missing</a:t>
            </a:r>
          </a:p>
          <a:p>
            <a:r>
              <a:rPr lang="en-GB" sz="2800" dirty="0" smtClean="0">
                <a:latin typeface="Comic Sans MS" panose="030F0702030302020204" pitchFamily="66" charset="0"/>
              </a:rPr>
              <a:t>some lunch time or break time play.</a:t>
            </a:r>
            <a:endParaRPr lang="en-GB" sz="2800" dirty="0">
              <a:latin typeface="Comic Sans MS" panose="030F0702030302020204" pitchFamily="66" charset="0"/>
            </a:endParaRPr>
          </a:p>
        </p:txBody>
      </p:sp>
    </p:spTree>
    <p:extLst>
      <p:ext uri="{BB962C8B-B14F-4D97-AF65-F5344CB8AC3E}">
        <p14:creationId xmlns:p14="http://schemas.microsoft.com/office/powerpoint/2010/main" val="4214714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188640"/>
            <a:ext cx="8856984" cy="5324535"/>
          </a:xfrm>
          <a:prstGeom prst="rect">
            <a:avLst/>
          </a:prstGeom>
        </p:spPr>
        <p:txBody>
          <a:bodyPr wrap="square">
            <a:spAutoFit/>
          </a:bodyPr>
          <a:lstStyle/>
          <a:p>
            <a:pPr algn="ctr"/>
            <a:r>
              <a:rPr lang="en-GB" sz="2000" dirty="0" smtClean="0">
                <a:latin typeface="Comic Sans MS" panose="030F0702030302020204" pitchFamily="66" charset="0"/>
              </a:rPr>
              <a:t>Reminders</a:t>
            </a:r>
          </a:p>
          <a:p>
            <a:r>
              <a:rPr lang="en-GB" sz="2000" dirty="0" smtClean="0">
                <a:latin typeface="Comic Sans MS" panose="030F0702030302020204" pitchFamily="66" charset="0"/>
              </a:rPr>
              <a:t>• Any medication should be up to date (</a:t>
            </a:r>
            <a:r>
              <a:rPr lang="en-GB" sz="2000" dirty="0" err="1" smtClean="0">
                <a:latin typeface="Comic Sans MS" panose="030F0702030302020204" pitchFamily="66" charset="0"/>
              </a:rPr>
              <a:t>eg</a:t>
            </a:r>
            <a:r>
              <a:rPr lang="en-GB" sz="2000" dirty="0" smtClean="0">
                <a:latin typeface="Comic Sans MS" panose="030F0702030302020204" pitchFamily="66" charset="0"/>
              </a:rPr>
              <a:t>. Inhalers) and can</a:t>
            </a:r>
          </a:p>
          <a:p>
            <a:r>
              <a:rPr lang="en-GB" sz="2000" dirty="0" smtClean="0">
                <a:latin typeface="Comic Sans MS" panose="030F0702030302020204" pitchFamily="66" charset="0"/>
              </a:rPr>
              <a:t>only be administered by trained staff.</a:t>
            </a:r>
          </a:p>
          <a:p>
            <a:r>
              <a:rPr lang="en-GB" sz="2000" dirty="0" smtClean="0">
                <a:latin typeface="Comic Sans MS" panose="030F0702030302020204" pitchFamily="66" charset="0"/>
              </a:rPr>
              <a:t>• We will always call you for a head bump!</a:t>
            </a:r>
          </a:p>
          <a:p>
            <a:r>
              <a:rPr lang="en-GB" sz="2000" dirty="0" smtClean="0">
                <a:latin typeface="Comic Sans MS" panose="030F0702030302020204" pitchFamily="66" charset="0"/>
              </a:rPr>
              <a:t>• Please bring any trip or occasion money in a named envelope.</a:t>
            </a:r>
          </a:p>
          <a:p>
            <a:r>
              <a:rPr lang="en-GB" sz="2000" dirty="0" smtClean="0">
                <a:latin typeface="Comic Sans MS" panose="030F0702030302020204" pitchFamily="66" charset="0"/>
              </a:rPr>
              <a:t>• </a:t>
            </a:r>
            <a:r>
              <a:rPr lang="en-GB" sz="2000" dirty="0">
                <a:latin typeface="Comic Sans MS" panose="030F0702030302020204" pitchFamily="66" charset="0"/>
              </a:rPr>
              <a:t>E</a:t>
            </a:r>
            <a:r>
              <a:rPr lang="en-GB" sz="2000" dirty="0" smtClean="0">
                <a:latin typeface="Comic Sans MS" panose="030F0702030302020204" pitchFamily="66" charset="0"/>
              </a:rPr>
              <a:t>nsure all school uniform is neat, tidy</a:t>
            </a:r>
          </a:p>
          <a:p>
            <a:r>
              <a:rPr lang="en-GB" sz="2000" dirty="0" smtClean="0">
                <a:latin typeface="Comic Sans MS" panose="030F0702030302020204" pitchFamily="66" charset="0"/>
              </a:rPr>
              <a:t>and named. Children should be wearing ties if they are</a:t>
            </a:r>
          </a:p>
          <a:p>
            <a:r>
              <a:rPr lang="en-GB" sz="2000" dirty="0" smtClean="0">
                <a:latin typeface="Comic Sans MS" panose="030F0702030302020204" pitchFamily="66" charset="0"/>
              </a:rPr>
              <a:t>wearing a shirt or blouse. Long hair should be tied back. We</a:t>
            </a:r>
          </a:p>
          <a:p>
            <a:r>
              <a:rPr lang="en-GB" sz="2000" dirty="0" smtClean="0">
                <a:latin typeface="Comic Sans MS" panose="030F0702030302020204" pitchFamily="66" charset="0"/>
              </a:rPr>
              <a:t>will try our best to keep your child’s uniform as clean as</a:t>
            </a:r>
          </a:p>
          <a:p>
            <a:r>
              <a:rPr lang="en-GB" sz="2000" dirty="0" smtClean="0">
                <a:latin typeface="Comic Sans MS" panose="030F0702030302020204" pitchFamily="66" charset="0"/>
              </a:rPr>
              <a:t>possible but sometimes muddy clothes can mean great</a:t>
            </a:r>
          </a:p>
          <a:p>
            <a:r>
              <a:rPr lang="en-GB" sz="2000" dirty="0" smtClean="0">
                <a:latin typeface="Comic Sans MS" panose="030F0702030302020204" pitchFamily="66" charset="0"/>
              </a:rPr>
              <a:t>learning!</a:t>
            </a:r>
          </a:p>
          <a:p>
            <a:r>
              <a:rPr lang="en-GB" sz="2000" dirty="0" smtClean="0">
                <a:latin typeface="Comic Sans MS" panose="030F0702030302020204" pitchFamily="66" charset="0"/>
              </a:rPr>
              <a:t>• Children will need a bag big enough for an A4 folder.</a:t>
            </a:r>
          </a:p>
          <a:p>
            <a:r>
              <a:rPr lang="en-GB" sz="2000" dirty="0" smtClean="0">
                <a:latin typeface="Comic Sans MS" panose="030F0702030302020204" pitchFamily="66" charset="0"/>
              </a:rPr>
              <a:t>* All snacks should be healthy ones, preferably fresh fruit. No nuts please as there may be serious allergies in school.</a:t>
            </a:r>
          </a:p>
          <a:p>
            <a:r>
              <a:rPr lang="en-GB" sz="2000" dirty="0" smtClean="0">
                <a:latin typeface="Comic Sans MS" panose="030F0702030302020204" pitchFamily="66" charset="0"/>
              </a:rPr>
              <a:t>• PE kits in school every day. They will be sent home every half term/end of term unless they are particularly mucky!</a:t>
            </a:r>
          </a:p>
          <a:p>
            <a:r>
              <a:rPr lang="en-GB" sz="2000" dirty="0" smtClean="0">
                <a:latin typeface="Comic Sans MS" panose="030F0702030302020204" pitchFamily="66" charset="0"/>
              </a:rPr>
              <a:t>• Toys: please leave them at home ☺</a:t>
            </a:r>
            <a:endParaRPr lang="en-GB" sz="2000" dirty="0">
              <a:latin typeface="Comic Sans MS" panose="030F0702030302020204" pitchFamily="66" charset="0"/>
            </a:endParaRPr>
          </a:p>
        </p:txBody>
      </p:sp>
    </p:spTree>
    <p:extLst>
      <p:ext uri="{BB962C8B-B14F-4D97-AF65-F5344CB8AC3E}">
        <p14:creationId xmlns:p14="http://schemas.microsoft.com/office/powerpoint/2010/main" val="1326816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36912"/>
            <a:ext cx="8229600" cy="1143000"/>
          </a:xfrm>
        </p:spPr>
        <p:txBody>
          <a:bodyPr>
            <a:normAutofit fontScale="90000"/>
          </a:bodyPr>
          <a:lstStyle/>
          <a:p>
            <a:r>
              <a:rPr lang="en-GB" dirty="0" smtClean="0">
                <a:latin typeface="Comic Sans MS" panose="030F0702030302020204" pitchFamily="66" charset="0"/>
              </a:rPr>
              <a:t>Contact</a:t>
            </a:r>
            <a:r>
              <a:rPr lang="en-GB" dirty="0" smtClean="0"/>
              <a:t/>
            </a:r>
            <a:br>
              <a:rPr lang="en-GB" dirty="0" smtClean="0"/>
            </a:br>
            <a:r>
              <a:rPr lang="en-GB" sz="3600" dirty="0" smtClean="0">
                <a:latin typeface="Comic Sans MS" panose="030F0702030302020204" pitchFamily="66" charset="0"/>
              </a:rPr>
              <a:t>Please log in to our Teams page to read the Friday News. This will include information about what has happened during the week, and also any important news for the coming week. </a:t>
            </a:r>
            <a:br>
              <a:rPr lang="en-GB" sz="3600" dirty="0" smtClean="0">
                <a:latin typeface="Comic Sans MS" panose="030F0702030302020204" pitchFamily="66" charset="0"/>
              </a:rPr>
            </a:br>
            <a:r>
              <a:rPr lang="en-GB" sz="3600" dirty="0" smtClean="0">
                <a:latin typeface="Comic Sans MS" panose="030F0702030302020204" pitchFamily="66" charset="0"/>
              </a:rPr>
              <a:t>You can message me in the posts area, or talk to us in the morning if you have concerns. If you would like a longer meeting please make an appointment for after school.</a:t>
            </a:r>
            <a:r>
              <a:rPr lang="en-GB" dirty="0" smtClean="0"/>
              <a:t/>
            </a:r>
            <a:br>
              <a:rPr lang="en-GB" dirty="0" smtClean="0"/>
            </a:br>
            <a:endParaRPr lang="en-GB" dirty="0"/>
          </a:p>
        </p:txBody>
      </p:sp>
    </p:spTree>
    <p:extLst>
      <p:ext uri="{BB962C8B-B14F-4D97-AF65-F5344CB8AC3E}">
        <p14:creationId xmlns:p14="http://schemas.microsoft.com/office/powerpoint/2010/main" val="1014241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132856"/>
            <a:ext cx="8229600" cy="1143000"/>
          </a:xfrm>
        </p:spPr>
        <p:txBody>
          <a:bodyPr>
            <a:noAutofit/>
          </a:bodyPr>
          <a:lstStyle/>
          <a:p>
            <a:r>
              <a:rPr lang="en-GB" sz="6000" dirty="0" smtClean="0">
                <a:latin typeface="Comic Sans MS" panose="030F0702030302020204" pitchFamily="66" charset="0"/>
              </a:rPr>
              <a:t>We are looking forward to a great year!</a:t>
            </a:r>
            <a:br>
              <a:rPr lang="en-GB" sz="6000" dirty="0" smtClean="0">
                <a:latin typeface="Comic Sans MS" panose="030F0702030302020204" pitchFamily="66" charset="0"/>
              </a:rPr>
            </a:br>
            <a:r>
              <a:rPr lang="en-GB" sz="6000" dirty="0" smtClean="0">
                <a:latin typeface="Comic Sans MS" panose="030F0702030302020204" pitchFamily="66" charset="0"/>
              </a:rPr>
              <a:t>Do you have any questions?</a:t>
            </a:r>
            <a:endParaRPr lang="en-GB" sz="6000" dirty="0">
              <a:latin typeface="Comic Sans MS" panose="030F0702030302020204" pitchFamily="66" charset="0"/>
            </a:endParaRPr>
          </a:p>
        </p:txBody>
      </p:sp>
    </p:spTree>
    <p:extLst>
      <p:ext uri="{BB962C8B-B14F-4D97-AF65-F5344CB8AC3E}">
        <p14:creationId xmlns:p14="http://schemas.microsoft.com/office/powerpoint/2010/main" val="3398743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470025"/>
          </a:xfrm>
        </p:spPr>
        <p:txBody>
          <a:bodyPr>
            <a:normAutofit/>
          </a:bodyPr>
          <a:lstStyle/>
          <a:p>
            <a:r>
              <a:rPr lang="en-GB" sz="5400" dirty="0" smtClean="0">
                <a:latin typeface="Comic Sans MS" panose="030F0702030302020204" pitchFamily="66" charset="0"/>
              </a:rPr>
              <a:t>Meet the Team!</a:t>
            </a:r>
            <a:endParaRPr lang="en-GB" sz="5400" dirty="0">
              <a:latin typeface="Comic Sans MS" panose="030F0702030302020204" pitchFamily="66" charset="0"/>
            </a:endParaRPr>
          </a:p>
        </p:txBody>
      </p:sp>
      <p:sp>
        <p:nvSpPr>
          <p:cNvPr id="3" name="Subtitle 2"/>
          <p:cNvSpPr>
            <a:spLocks noGrp="1"/>
          </p:cNvSpPr>
          <p:nvPr>
            <p:ph type="subTitle" idx="1"/>
          </p:nvPr>
        </p:nvSpPr>
        <p:spPr>
          <a:xfrm>
            <a:off x="375134" y="4924424"/>
            <a:ext cx="4048311" cy="1516137"/>
          </a:xfrm>
        </p:spPr>
        <p:txBody>
          <a:bodyPr>
            <a:normAutofit fontScale="62500" lnSpcReduction="20000"/>
          </a:bodyPr>
          <a:lstStyle/>
          <a:p>
            <a:r>
              <a:rPr lang="en-GB" sz="4900" dirty="0" smtClean="0">
                <a:solidFill>
                  <a:schemeClr val="tx1"/>
                </a:solidFill>
                <a:latin typeface="Comic Sans MS" panose="030F0702030302020204" pitchFamily="66" charset="0"/>
              </a:rPr>
              <a:t>Mrs Gerrard</a:t>
            </a:r>
          </a:p>
          <a:p>
            <a:r>
              <a:rPr lang="en-GB" sz="4900" dirty="0" smtClean="0">
                <a:solidFill>
                  <a:schemeClr val="tx1"/>
                </a:solidFill>
                <a:latin typeface="Comic Sans MS" panose="030F0702030302020204" pitchFamily="66" charset="0"/>
              </a:rPr>
              <a:t>Class Teacher</a:t>
            </a:r>
          </a:p>
          <a:p>
            <a:r>
              <a:rPr lang="en-GB" dirty="0" smtClean="0">
                <a:solidFill>
                  <a:schemeClr val="tx1"/>
                </a:solidFill>
                <a:latin typeface="Comic Sans MS" panose="030F0702030302020204" pitchFamily="66" charset="0"/>
              </a:rPr>
              <a:t>Every day except Tuesday afternoon.</a:t>
            </a:r>
            <a:endParaRPr lang="en-GB" dirty="0">
              <a:solidFill>
                <a:schemeClr val="tx1"/>
              </a:solidFill>
              <a:latin typeface="Comic Sans MS" panose="030F0702030302020204" pitchFamily="66" charset="0"/>
            </a:endParaRPr>
          </a:p>
        </p:txBody>
      </p:sp>
      <p:sp>
        <p:nvSpPr>
          <p:cNvPr id="4" name="TextBox 3"/>
          <p:cNvSpPr txBox="1"/>
          <p:nvPr/>
        </p:nvSpPr>
        <p:spPr>
          <a:xfrm>
            <a:off x="4427984" y="4940969"/>
            <a:ext cx="3672408" cy="1338828"/>
          </a:xfrm>
          <a:prstGeom prst="rect">
            <a:avLst/>
          </a:prstGeom>
          <a:noFill/>
        </p:spPr>
        <p:txBody>
          <a:bodyPr wrap="square" rtlCol="0">
            <a:spAutoFit/>
          </a:bodyPr>
          <a:lstStyle/>
          <a:p>
            <a:pPr algn="ctr"/>
            <a:r>
              <a:rPr lang="en-GB" sz="2700" dirty="0" smtClean="0">
                <a:latin typeface="Comic Sans MS" panose="030F0702030302020204" pitchFamily="66" charset="0"/>
              </a:rPr>
              <a:t>Mrs </a:t>
            </a:r>
            <a:r>
              <a:rPr lang="en-GB" sz="2700" dirty="0" err="1" smtClean="0">
                <a:latin typeface="Comic Sans MS" panose="030F0702030302020204" pitchFamily="66" charset="0"/>
              </a:rPr>
              <a:t>Sreenath</a:t>
            </a:r>
            <a:r>
              <a:rPr lang="en-GB" sz="2700" dirty="0" smtClean="0">
                <a:latin typeface="Comic Sans MS" panose="030F0702030302020204" pitchFamily="66" charset="0"/>
              </a:rPr>
              <a:t> </a:t>
            </a:r>
          </a:p>
          <a:p>
            <a:pPr algn="ctr"/>
            <a:r>
              <a:rPr lang="en-GB" sz="2700" dirty="0" smtClean="0">
                <a:latin typeface="Comic Sans MS" panose="030F0702030302020204" pitchFamily="66" charset="0"/>
              </a:rPr>
              <a:t>Teaching Assistant.</a:t>
            </a:r>
          </a:p>
          <a:p>
            <a:pPr algn="ctr"/>
            <a:r>
              <a:rPr lang="en-GB" sz="2700" dirty="0" smtClean="0">
                <a:latin typeface="Comic Sans MS" panose="030F0702030302020204" pitchFamily="66" charset="0"/>
              </a:rPr>
              <a:t> </a:t>
            </a:r>
            <a:r>
              <a:rPr lang="en-GB" dirty="0" smtClean="0">
                <a:latin typeface="Comic Sans MS" panose="030F0702030302020204" pitchFamily="66" charset="0"/>
              </a:rPr>
              <a:t>Every day.</a:t>
            </a:r>
            <a:endParaRPr lang="en-GB" dirty="0">
              <a:latin typeface="Comic Sans MS" panose="030F0702030302020204" pitchFamily="66"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1933575"/>
            <a:ext cx="2552700" cy="2990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6389" y="1933575"/>
            <a:ext cx="3787056" cy="2840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846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GB" dirty="0" smtClean="0">
                <a:latin typeface="Comic Sans MS" panose="030F0702030302020204" pitchFamily="66" charset="0"/>
              </a:rPr>
              <a:t>Mrs Thomas</a:t>
            </a:r>
            <a:br>
              <a:rPr lang="en-GB" dirty="0" smtClean="0">
                <a:latin typeface="Comic Sans MS" panose="030F0702030302020204" pitchFamily="66" charset="0"/>
              </a:rPr>
            </a:br>
            <a:r>
              <a:rPr lang="en-GB" dirty="0" smtClean="0">
                <a:latin typeface="Comic Sans MS" panose="030F0702030302020204" pitchFamily="66" charset="0"/>
              </a:rPr>
              <a:t>Deputy Head Teacher</a:t>
            </a:r>
            <a:br>
              <a:rPr lang="en-GB" dirty="0" smtClean="0">
                <a:latin typeface="Comic Sans MS" panose="030F0702030302020204" pitchFamily="66" charset="0"/>
              </a:rPr>
            </a:br>
            <a:r>
              <a:rPr lang="en-GB" dirty="0" smtClean="0">
                <a:latin typeface="Comic Sans MS" panose="030F0702030302020204" pitchFamily="66" charset="0"/>
              </a:rPr>
              <a:t>PPA cover Tuesday afternoons.</a:t>
            </a:r>
            <a:endParaRPr lang="en-GB" dirty="0">
              <a:latin typeface="Comic Sans MS" panose="030F0702030302020204" pitchFamily="66"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2492896"/>
            <a:ext cx="1936236" cy="25597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1973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2520" y="116632"/>
            <a:ext cx="8712968" cy="5078313"/>
          </a:xfrm>
          <a:prstGeom prst="rect">
            <a:avLst/>
          </a:prstGeom>
        </p:spPr>
        <p:txBody>
          <a:bodyPr wrap="square">
            <a:spAutoFit/>
          </a:bodyPr>
          <a:lstStyle/>
          <a:p>
            <a:pPr algn="ctr"/>
            <a:r>
              <a:rPr lang="en-GB" sz="3600" dirty="0" smtClean="0">
                <a:latin typeface="Comic Sans MS" panose="030F0702030302020204" pitchFamily="66" charset="0"/>
              </a:rPr>
              <a:t>EYFS Curriculum</a:t>
            </a:r>
          </a:p>
          <a:p>
            <a:endParaRPr lang="en-GB" sz="2400" dirty="0" smtClean="0">
              <a:latin typeface="Comic Sans MS" panose="030F0702030302020204" pitchFamily="66" charset="0"/>
            </a:endParaRPr>
          </a:p>
          <a:p>
            <a:r>
              <a:rPr lang="en-GB" sz="2400" dirty="0" smtClean="0">
                <a:latin typeface="Comic Sans MS" panose="030F0702030302020204" pitchFamily="66" charset="0"/>
              </a:rPr>
              <a:t> • The EYFS Profile (Curriculum) changed in September 2021. The main changes are: New early learning goals (ELGS) and different descriptors for how and when children should be attaining throughout the Early Years stages.</a:t>
            </a:r>
          </a:p>
          <a:p>
            <a:r>
              <a:rPr lang="en-GB" sz="2400" dirty="0" smtClean="0">
                <a:latin typeface="Comic Sans MS" panose="030F0702030302020204" pitchFamily="66" charset="0"/>
              </a:rPr>
              <a:t> </a:t>
            </a:r>
          </a:p>
          <a:p>
            <a:r>
              <a:rPr lang="en-GB" sz="2400" dirty="0" smtClean="0">
                <a:latin typeface="Comic Sans MS" panose="030F0702030302020204" pitchFamily="66" charset="0"/>
              </a:rPr>
              <a:t>• There are 7 areas of learning, 3 prime (maths, literacy and expressive arts and design)  and 4 specific (communication and language, personal, social and emotional development, physical development and understanding the world).</a:t>
            </a:r>
            <a:endParaRPr lang="en-GB" sz="2400" dirty="0">
              <a:latin typeface="Comic Sans MS" panose="030F0702030302020204" pitchFamily="66" charset="0"/>
            </a:endParaRPr>
          </a:p>
        </p:txBody>
      </p:sp>
    </p:spTree>
    <p:extLst>
      <p:ext uri="{BB962C8B-B14F-4D97-AF65-F5344CB8AC3E}">
        <p14:creationId xmlns:p14="http://schemas.microsoft.com/office/powerpoint/2010/main" val="415319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72816"/>
            <a:ext cx="8229600" cy="1143000"/>
          </a:xfrm>
        </p:spPr>
        <p:txBody>
          <a:bodyPr>
            <a:normAutofit fontScale="90000"/>
          </a:bodyPr>
          <a:lstStyle/>
          <a:p>
            <a:r>
              <a:rPr lang="en-GB" dirty="0" smtClean="0">
                <a:latin typeface="Comic Sans MS" panose="030F0702030302020204" pitchFamily="66" charset="0"/>
              </a:rPr>
              <a:t/>
            </a:r>
            <a:br>
              <a:rPr lang="en-GB" dirty="0" smtClean="0">
                <a:latin typeface="Comic Sans MS" panose="030F0702030302020204" pitchFamily="66" charset="0"/>
              </a:rPr>
            </a:br>
            <a:r>
              <a:rPr lang="en-GB" dirty="0" smtClean="0">
                <a:latin typeface="Comic Sans MS" panose="030F0702030302020204" pitchFamily="66" charset="0"/>
              </a:rPr>
              <a:t> • </a:t>
            </a:r>
            <a:r>
              <a:rPr lang="en-GB" sz="2700" dirty="0" smtClean="0">
                <a:latin typeface="Comic Sans MS" panose="030F0702030302020204" pitchFamily="66" charset="0"/>
              </a:rPr>
              <a:t>Children will be assessed as to whether they have met the 17 early learning goals in the summer term. </a:t>
            </a:r>
            <a:br>
              <a:rPr lang="en-GB" sz="2700" dirty="0" smtClean="0">
                <a:latin typeface="Comic Sans MS" panose="030F0702030302020204" pitchFamily="66" charset="0"/>
              </a:rPr>
            </a:br>
            <a:r>
              <a:rPr lang="en-GB" sz="2700" dirty="0" smtClean="0">
                <a:latin typeface="Comic Sans MS" panose="030F0702030302020204" pitchFamily="66" charset="0"/>
              </a:rPr>
              <a:t/>
            </a:r>
            <a:br>
              <a:rPr lang="en-GB" sz="2700" dirty="0" smtClean="0">
                <a:latin typeface="Comic Sans MS" panose="030F0702030302020204" pitchFamily="66" charset="0"/>
              </a:rPr>
            </a:br>
            <a:r>
              <a:rPr lang="en-GB" sz="2700" dirty="0" smtClean="0">
                <a:latin typeface="Comic Sans MS" panose="030F0702030302020204" pitchFamily="66" charset="0"/>
              </a:rPr>
              <a:t>• Children should also demonstrate the ‘characteristics of effective learning’ during their free choice time.</a:t>
            </a:r>
            <a:br>
              <a:rPr lang="en-GB" sz="2700" dirty="0" smtClean="0">
                <a:latin typeface="Comic Sans MS" panose="030F0702030302020204" pitchFamily="66" charset="0"/>
              </a:rPr>
            </a:br>
            <a:r>
              <a:rPr lang="en-GB" sz="2700" dirty="0" smtClean="0">
                <a:latin typeface="Comic Sans MS" panose="030F0702030302020204" pitchFamily="66" charset="0"/>
              </a:rPr>
              <a:t>This is:</a:t>
            </a:r>
            <a:br>
              <a:rPr lang="en-GB" sz="2700" dirty="0" smtClean="0">
                <a:latin typeface="Comic Sans MS" panose="030F0702030302020204" pitchFamily="66" charset="0"/>
              </a:rPr>
            </a:br>
            <a:r>
              <a:rPr lang="en-GB" sz="2400" u="sng" dirty="0">
                <a:latin typeface="Comic Sans MS" panose="030F0702030302020204" pitchFamily="66" charset="0"/>
              </a:rPr>
              <a:t>playing and exploring </a:t>
            </a:r>
            <a:r>
              <a:rPr lang="en-GB" sz="2400" dirty="0">
                <a:latin typeface="Comic Sans MS" panose="030F0702030302020204" pitchFamily="66" charset="0"/>
              </a:rPr>
              <a:t>- children investigate and experience things, and ‘have a go’</a:t>
            </a:r>
            <a:br>
              <a:rPr lang="en-GB" sz="2400" dirty="0">
                <a:latin typeface="Comic Sans MS" panose="030F0702030302020204" pitchFamily="66" charset="0"/>
              </a:rPr>
            </a:br>
            <a:r>
              <a:rPr lang="en-GB" sz="2400" u="sng" dirty="0">
                <a:latin typeface="Comic Sans MS" panose="030F0702030302020204" pitchFamily="66" charset="0"/>
              </a:rPr>
              <a:t>active learning </a:t>
            </a:r>
            <a:r>
              <a:rPr lang="en-GB" sz="2400" dirty="0">
                <a:latin typeface="Comic Sans MS" panose="030F0702030302020204" pitchFamily="66" charset="0"/>
              </a:rPr>
              <a:t>- children concentrate and keep on trying if they encounter difficulties, and enjoy </a:t>
            </a:r>
            <a:r>
              <a:rPr lang="en-GB" sz="2400" dirty="0" smtClean="0">
                <a:latin typeface="Comic Sans MS" panose="030F0702030302020204" pitchFamily="66" charset="0"/>
              </a:rPr>
              <a:t>achievements. There are prizes for completing the challenge rainbow every week!</a:t>
            </a:r>
            <a:r>
              <a:rPr lang="en-GB" sz="2400" dirty="0">
                <a:latin typeface="Comic Sans MS" panose="030F0702030302020204" pitchFamily="66" charset="0"/>
              </a:rPr>
              <a:t/>
            </a:r>
            <a:br>
              <a:rPr lang="en-GB" sz="2400" dirty="0">
                <a:latin typeface="Comic Sans MS" panose="030F0702030302020204" pitchFamily="66" charset="0"/>
              </a:rPr>
            </a:br>
            <a:r>
              <a:rPr lang="en-GB" sz="2400" u="sng" dirty="0">
                <a:latin typeface="Comic Sans MS" panose="030F0702030302020204" pitchFamily="66" charset="0"/>
              </a:rPr>
              <a:t>creating and thinking critically </a:t>
            </a:r>
            <a:r>
              <a:rPr lang="en-GB" sz="2400" dirty="0">
                <a:latin typeface="Comic Sans MS" panose="030F0702030302020204" pitchFamily="66" charset="0"/>
              </a:rPr>
              <a:t>- children have and develop their own ideas, make links between ideas, and develop strategies for doing things’</a:t>
            </a:r>
            <a:r>
              <a:rPr lang="en-GB" sz="2400" dirty="0"/>
              <a:t/>
            </a:r>
            <a:br>
              <a:rPr lang="en-GB" sz="2400" dirty="0"/>
            </a:br>
            <a:r>
              <a:rPr lang="en-GB" sz="2700" b="1" dirty="0" smtClean="0">
                <a:latin typeface="Comic Sans MS" panose="030F0702030302020204" pitchFamily="66" charset="0"/>
              </a:rPr>
              <a:t>It’s not just playing!</a:t>
            </a:r>
            <a:r>
              <a:rPr lang="en-GB" sz="2700" dirty="0" smtClean="0">
                <a:latin typeface="Comic Sans MS" panose="030F0702030302020204" pitchFamily="66" charset="0"/>
              </a:rPr>
              <a:t/>
            </a:r>
            <a:br>
              <a:rPr lang="en-GB" sz="2700" dirty="0" smtClean="0">
                <a:latin typeface="Comic Sans MS" panose="030F0702030302020204" pitchFamily="66" charset="0"/>
              </a:rPr>
            </a:br>
            <a:r>
              <a:rPr lang="en-GB" sz="2700" dirty="0" smtClean="0">
                <a:latin typeface="Comic Sans MS" panose="030F0702030302020204" pitchFamily="66" charset="0"/>
              </a:rPr>
              <a:t> • Each week children will have set phonics, literacy, maths, RE, PE and computing times. </a:t>
            </a:r>
            <a:br>
              <a:rPr lang="en-GB" sz="2700" dirty="0" smtClean="0">
                <a:latin typeface="Comic Sans MS" panose="030F0702030302020204" pitchFamily="66" charset="0"/>
              </a:rPr>
            </a:br>
            <a:r>
              <a:rPr lang="en-GB" sz="2700" dirty="0" smtClean="0">
                <a:latin typeface="Comic Sans MS" panose="030F0702030302020204" pitchFamily="66" charset="0"/>
              </a:rPr>
              <a:t>• All will be based around the current topic. </a:t>
            </a:r>
            <a:br>
              <a:rPr lang="en-GB" sz="2700" dirty="0" smtClean="0">
                <a:latin typeface="Comic Sans MS" panose="030F0702030302020204" pitchFamily="66" charset="0"/>
              </a:rPr>
            </a:br>
            <a:r>
              <a:rPr lang="en-GB" sz="2700" dirty="0" smtClean="0">
                <a:latin typeface="Comic Sans MS" panose="030F0702030302020204" pitchFamily="66" charset="0"/>
              </a:rPr>
              <a:t>• Children are observed choosing and this is recorded and put in their learning journals. </a:t>
            </a:r>
            <a:br>
              <a:rPr lang="en-GB" sz="2700" dirty="0" smtClean="0">
                <a:latin typeface="Comic Sans MS" panose="030F0702030302020204" pitchFamily="66" charset="0"/>
              </a:rPr>
            </a:br>
            <a:r>
              <a:rPr lang="en-GB" sz="2700" dirty="0" smtClean="0">
                <a:latin typeface="Comic Sans MS" panose="030F0702030302020204" pitchFamily="66" charset="0"/>
              </a:rPr>
              <a:t>• A statutory baseline is recorded in </a:t>
            </a:r>
            <a:r>
              <a:rPr lang="en-GB" sz="2700" dirty="0" smtClean="0">
                <a:latin typeface="Comic Sans MS" panose="030F0702030302020204" pitchFamily="66" charset="0"/>
              </a:rPr>
              <a:t>the first half term</a:t>
            </a:r>
            <a:r>
              <a:rPr lang="en-GB" sz="2700" dirty="0" smtClean="0">
                <a:latin typeface="Comic Sans MS" panose="030F0702030302020204" pitchFamily="66" charset="0"/>
              </a:rPr>
              <a:t>.</a:t>
            </a:r>
            <a:r>
              <a:rPr lang="en-GB" dirty="0" smtClean="0">
                <a:latin typeface="Comic Sans MS" panose="030F0702030302020204" pitchFamily="66" charset="0"/>
              </a:rPr>
              <a:t/>
            </a:r>
            <a:br>
              <a:rPr lang="en-GB" dirty="0" smtClean="0">
                <a:latin typeface="Comic Sans MS" panose="030F0702030302020204" pitchFamily="66" charset="0"/>
              </a:rPr>
            </a:br>
            <a:endParaRPr lang="en-GB" dirty="0"/>
          </a:p>
        </p:txBody>
      </p:sp>
    </p:spTree>
    <p:extLst>
      <p:ext uri="{BB962C8B-B14F-4D97-AF65-F5344CB8AC3E}">
        <p14:creationId xmlns:p14="http://schemas.microsoft.com/office/powerpoint/2010/main" val="3411299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143000"/>
          </a:xfrm>
        </p:spPr>
        <p:txBody>
          <a:bodyPr>
            <a:normAutofit/>
          </a:bodyPr>
          <a:lstStyle/>
          <a:p>
            <a:r>
              <a:rPr lang="en-GB" sz="3600" dirty="0" smtClean="0">
                <a:latin typeface="Comic Sans MS" panose="030F0702030302020204" pitchFamily="66" charset="0"/>
              </a:rPr>
              <a:t>Our current topic</a:t>
            </a:r>
            <a:endParaRPr lang="en-GB" sz="3600" dirty="0">
              <a:latin typeface="Comic Sans MS" panose="030F0702030302020204" pitchFamily="66"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764704"/>
            <a:ext cx="8458499" cy="5976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383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555134"/>
            <a:ext cx="8229600" cy="1143000"/>
          </a:xfrm>
        </p:spPr>
        <p:txBody>
          <a:bodyPr>
            <a:noAutofit/>
          </a:bodyPr>
          <a:lstStyle/>
          <a:p>
            <a:r>
              <a:rPr lang="en-GB" sz="2000" dirty="0" smtClean="0">
                <a:latin typeface="Comic Sans MS" panose="030F0702030302020204" pitchFamily="66" charset="0"/>
              </a:rPr>
              <a:t>We use the little </a:t>
            </a:r>
            <a:r>
              <a:rPr lang="en-GB" sz="2000" dirty="0" err="1" smtClean="0">
                <a:latin typeface="Comic Sans MS" panose="030F0702030302020204" pitchFamily="66" charset="0"/>
              </a:rPr>
              <a:t>Wandle</a:t>
            </a:r>
            <a:r>
              <a:rPr lang="en-GB" sz="2000" dirty="0" smtClean="0">
                <a:latin typeface="Comic Sans MS" panose="030F0702030302020204" pitchFamily="66" charset="0"/>
              </a:rPr>
              <a:t> Phonics scheme. For parent information go to:</a:t>
            </a:r>
            <a:br>
              <a:rPr lang="en-GB" sz="2000" dirty="0" smtClean="0">
                <a:latin typeface="Comic Sans MS" panose="030F0702030302020204" pitchFamily="66" charset="0"/>
              </a:rPr>
            </a:br>
            <a:r>
              <a:rPr lang="en-GB" sz="2000" dirty="0" smtClean="0">
                <a:latin typeface="Comic Sans MS" panose="030F0702030302020204" pitchFamily="66" charset="0"/>
                <a:hlinkClick r:id="rId2"/>
              </a:rPr>
              <a:t>https://www.littlewandlelettersandsounds.org.uk/resources/for-parents/</a:t>
            </a:r>
            <a:r>
              <a:rPr lang="en-GB" sz="2000" dirty="0" smtClean="0">
                <a:latin typeface="Comic Sans MS" panose="030F0702030302020204" pitchFamily="66" charset="0"/>
              </a:rPr>
              <a:t> </a:t>
            </a:r>
            <a:endParaRPr lang="en-GB" sz="2000" dirty="0">
              <a:latin typeface="Comic Sans MS" panose="030F0702030302020204" pitchFamily="66" charset="0"/>
            </a:endParaRPr>
          </a:p>
        </p:txBody>
      </p:sp>
      <p:sp>
        <p:nvSpPr>
          <p:cNvPr id="3" name="Rectangle 2"/>
          <p:cNvSpPr/>
          <p:nvPr/>
        </p:nvSpPr>
        <p:spPr>
          <a:xfrm>
            <a:off x="107504" y="467"/>
            <a:ext cx="8928992" cy="3539430"/>
          </a:xfrm>
          <a:prstGeom prst="rect">
            <a:avLst/>
          </a:prstGeom>
        </p:spPr>
        <p:txBody>
          <a:bodyPr wrap="square">
            <a:spAutoFit/>
          </a:bodyPr>
          <a:lstStyle/>
          <a:p>
            <a:pPr algn="ctr"/>
            <a:r>
              <a:rPr lang="en-GB" sz="3200" u="sng" dirty="0" smtClean="0">
                <a:latin typeface="Comic Sans MS" panose="030F0702030302020204" pitchFamily="66" charset="0"/>
              </a:rPr>
              <a:t>Phonics</a:t>
            </a:r>
          </a:p>
          <a:p>
            <a:r>
              <a:rPr lang="en-GB" sz="3200" dirty="0" smtClean="0">
                <a:latin typeface="Comic Sans MS" panose="030F0702030302020204" pitchFamily="66" charset="0"/>
              </a:rPr>
              <a:t>• Phonics is the learning of letter sounds to</a:t>
            </a:r>
          </a:p>
          <a:p>
            <a:r>
              <a:rPr lang="en-GB" sz="3200" dirty="0" smtClean="0">
                <a:latin typeface="Comic Sans MS" panose="030F0702030302020204" pitchFamily="66" charset="0"/>
              </a:rPr>
              <a:t>support reading and writing.</a:t>
            </a:r>
          </a:p>
          <a:p>
            <a:r>
              <a:rPr lang="en-GB" sz="3200" dirty="0" smtClean="0">
                <a:latin typeface="Comic Sans MS" panose="030F0702030302020204" pitchFamily="66" charset="0"/>
              </a:rPr>
              <a:t>• Children will develop their phonemic</a:t>
            </a:r>
          </a:p>
          <a:p>
            <a:r>
              <a:rPr lang="en-GB" sz="3200" dirty="0" smtClean="0">
                <a:latin typeface="Comic Sans MS" panose="030F0702030302020204" pitchFamily="66" charset="0"/>
              </a:rPr>
              <a:t>awareness by learning to hear, identify and</a:t>
            </a:r>
          </a:p>
          <a:p>
            <a:r>
              <a:rPr lang="en-GB" sz="3200" dirty="0" smtClean="0">
                <a:latin typeface="Comic Sans MS" panose="030F0702030302020204" pitchFamily="66" charset="0"/>
              </a:rPr>
              <a:t>manipulate sounds. This will then help them</a:t>
            </a:r>
          </a:p>
          <a:p>
            <a:r>
              <a:rPr lang="en-GB" sz="3200" dirty="0" smtClean="0">
                <a:latin typeface="Comic Sans MS" panose="030F0702030302020204" pitchFamily="66" charset="0"/>
              </a:rPr>
              <a:t>with their reading and writing.</a:t>
            </a:r>
            <a:endParaRPr lang="en-GB" sz="3200" dirty="0">
              <a:latin typeface="Comic Sans MS" panose="030F0702030302020204" pitchFamily="66"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4027" y="4900163"/>
            <a:ext cx="4235946" cy="1956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1703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188640"/>
            <a:ext cx="7848872" cy="6124754"/>
          </a:xfrm>
          <a:prstGeom prst="rect">
            <a:avLst/>
          </a:prstGeom>
        </p:spPr>
        <p:txBody>
          <a:bodyPr wrap="square">
            <a:spAutoFit/>
          </a:bodyPr>
          <a:lstStyle/>
          <a:p>
            <a:pPr algn="ctr"/>
            <a:r>
              <a:rPr lang="en-GB" sz="2800" u="sng" dirty="0" smtClean="0">
                <a:latin typeface="Comic Sans MS" panose="030F0702030302020204" pitchFamily="66" charset="0"/>
              </a:rPr>
              <a:t>Phonics</a:t>
            </a:r>
          </a:p>
          <a:p>
            <a:pPr algn="ctr"/>
            <a:r>
              <a:rPr lang="en-GB" sz="2800" u="sng" dirty="0" smtClean="0">
                <a:latin typeface="Comic Sans MS" panose="030F0702030302020204" pitchFamily="66" charset="0"/>
              </a:rPr>
              <a:t>Key Words</a:t>
            </a:r>
          </a:p>
          <a:p>
            <a:r>
              <a:rPr lang="en-GB" sz="2400" dirty="0" smtClean="0">
                <a:latin typeface="Comic Sans MS" panose="030F0702030302020204" pitchFamily="66" charset="0"/>
              </a:rPr>
              <a:t>• Phoneme: smallest unit of sound in a word.</a:t>
            </a:r>
          </a:p>
          <a:p>
            <a:r>
              <a:rPr lang="en-GB" sz="2400" dirty="0" smtClean="0">
                <a:latin typeface="Comic Sans MS" panose="030F0702030302020204" pitchFamily="66" charset="0"/>
              </a:rPr>
              <a:t>• Grapheme: the sound written down.</a:t>
            </a:r>
          </a:p>
          <a:p>
            <a:r>
              <a:rPr lang="en-GB" sz="2400" dirty="0" smtClean="0">
                <a:latin typeface="Comic Sans MS" panose="030F0702030302020204" pitchFamily="66" charset="0"/>
              </a:rPr>
              <a:t>• Diagraph: when two letters make a phoneme/sounds.</a:t>
            </a:r>
          </a:p>
          <a:p>
            <a:r>
              <a:rPr lang="en-GB" sz="2400" dirty="0" smtClean="0">
                <a:latin typeface="Comic Sans MS" panose="030F0702030302020204" pitchFamily="66" charset="0"/>
              </a:rPr>
              <a:t>• Split diagraph: when a diagraph is in a word, but are</a:t>
            </a:r>
          </a:p>
          <a:p>
            <a:r>
              <a:rPr lang="en-GB" sz="2400" dirty="0" smtClean="0">
                <a:latin typeface="Comic Sans MS" panose="030F0702030302020204" pitchFamily="66" charset="0"/>
              </a:rPr>
              <a:t>not together, for example cake.</a:t>
            </a:r>
          </a:p>
          <a:p>
            <a:r>
              <a:rPr lang="en-GB" sz="2400" dirty="0" smtClean="0">
                <a:latin typeface="Comic Sans MS" panose="030F0702030302020204" pitchFamily="66" charset="0"/>
              </a:rPr>
              <a:t>• Blend: putting sounds together to make words, for</a:t>
            </a:r>
          </a:p>
          <a:p>
            <a:r>
              <a:rPr lang="en-GB" sz="2400" dirty="0" smtClean="0">
                <a:latin typeface="Comic Sans MS" panose="030F0702030302020204" pitchFamily="66" charset="0"/>
              </a:rPr>
              <a:t>example c-a-t</a:t>
            </a:r>
          </a:p>
          <a:p>
            <a:r>
              <a:rPr lang="en-GB" sz="2400" dirty="0" smtClean="0">
                <a:latin typeface="Comic Sans MS" panose="030F0702030302020204" pitchFamily="66" charset="0"/>
              </a:rPr>
              <a:t>• Segment: splitting sounds in a word – this can help</a:t>
            </a:r>
          </a:p>
          <a:p>
            <a:r>
              <a:rPr lang="en-GB" sz="2400" dirty="0" smtClean="0">
                <a:latin typeface="Comic Sans MS" panose="030F0702030302020204" pitchFamily="66" charset="0"/>
              </a:rPr>
              <a:t>with spelling.</a:t>
            </a:r>
          </a:p>
          <a:p>
            <a:r>
              <a:rPr lang="en-GB" sz="2400" dirty="0" smtClean="0">
                <a:latin typeface="Comic Sans MS" panose="030F0702030302020204" pitchFamily="66" charset="0"/>
              </a:rPr>
              <a:t>• CVC words: consonant vowel consonant words. Simple</a:t>
            </a:r>
          </a:p>
          <a:p>
            <a:r>
              <a:rPr lang="en-GB" sz="2400" dirty="0" smtClean="0">
                <a:latin typeface="Comic Sans MS" panose="030F0702030302020204" pitchFamily="66" charset="0"/>
              </a:rPr>
              <a:t>words that the children will begin to read. For</a:t>
            </a:r>
          </a:p>
          <a:p>
            <a:r>
              <a:rPr lang="en-GB" sz="2400" dirty="0" smtClean="0">
                <a:latin typeface="Comic Sans MS" panose="030F0702030302020204" pitchFamily="66" charset="0"/>
              </a:rPr>
              <a:t>example, s-a-t. Later on in the year we move to CCVC</a:t>
            </a:r>
          </a:p>
          <a:p>
            <a:r>
              <a:rPr lang="en-GB" sz="2400" dirty="0" smtClean="0">
                <a:latin typeface="Comic Sans MS" panose="030F0702030302020204" pitchFamily="66" charset="0"/>
              </a:rPr>
              <a:t>and CVCC words.</a:t>
            </a:r>
            <a:endParaRPr lang="en-GB" sz="2400" dirty="0">
              <a:latin typeface="Comic Sans MS" panose="030F0702030302020204" pitchFamily="66" charset="0"/>
            </a:endParaRPr>
          </a:p>
        </p:txBody>
      </p:sp>
    </p:spTree>
    <p:extLst>
      <p:ext uri="{BB962C8B-B14F-4D97-AF65-F5344CB8AC3E}">
        <p14:creationId xmlns:p14="http://schemas.microsoft.com/office/powerpoint/2010/main" val="2180400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How do we teach phonics?</a:t>
            </a:r>
            <a:endParaRPr lang="en-GB" dirty="0">
              <a:latin typeface="Comic Sans MS" panose="030F0702030302020204" pitchFamily="66" charset="0"/>
            </a:endParaRPr>
          </a:p>
        </p:txBody>
      </p:sp>
      <p:sp>
        <p:nvSpPr>
          <p:cNvPr id="3" name="Rectangle 2"/>
          <p:cNvSpPr/>
          <p:nvPr/>
        </p:nvSpPr>
        <p:spPr>
          <a:xfrm>
            <a:off x="395536" y="1720840"/>
            <a:ext cx="8640960" cy="3970318"/>
          </a:xfrm>
          <a:prstGeom prst="rect">
            <a:avLst/>
          </a:prstGeom>
        </p:spPr>
        <p:txBody>
          <a:bodyPr wrap="square">
            <a:spAutoFit/>
          </a:bodyPr>
          <a:lstStyle/>
          <a:p>
            <a:r>
              <a:rPr lang="en-GB" sz="2800" dirty="0" smtClean="0">
                <a:latin typeface="Comic Sans MS" panose="030F0702030302020204" pitchFamily="66" charset="0"/>
              </a:rPr>
              <a:t>• Phonics is taught daily.</a:t>
            </a:r>
          </a:p>
          <a:p>
            <a:r>
              <a:rPr lang="en-GB" sz="2800" dirty="0" smtClean="0">
                <a:latin typeface="Comic Sans MS" panose="030F0702030302020204" pitchFamily="66" charset="0"/>
              </a:rPr>
              <a:t>• Children will learn around 5 new sounds a</a:t>
            </a:r>
          </a:p>
          <a:p>
            <a:r>
              <a:rPr lang="en-GB" sz="2800" dirty="0" smtClean="0">
                <a:latin typeface="Comic Sans MS" panose="030F0702030302020204" pitchFamily="66" charset="0"/>
              </a:rPr>
              <a:t>week.</a:t>
            </a:r>
          </a:p>
          <a:p>
            <a:r>
              <a:rPr lang="en-GB" sz="2800" dirty="0" smtClean="0">
                <a:latin typeface="Comic Sans MS" panose="030F0702030302020204" pitchFamily="66" charset="0"/>
              </a:rPr>
              <a:t>• Children are encouraged to use phonics all the</a:t>
            </a:r>
          </a:p>
          <a:p>
            <a:r>
              <a:rPr lang="en-GB" sz="2800" dirty="0" smtClean="0">
                <a:latin typeface="Comic Sans MS" panose="030F0702030302020204" pitchFamily="66" charset="0"/>
              </a:rPr>
              <a:t>time by the adults around them modelling.</a:t>
            </a:r>
          </a:p>
          <a:p>
            <a:r>
              <a:rPr lang="en-GB" sz="2800" dirty="0" smtClean="0">
                <a:latin typeface="Comic Sans MS" panose="030F0702030302020204" pitchFamily="66" charset="0"/>
              </a:rPr>
              <a:t>• Children will learn Phases 2 – 4 in Reception and Phase 5 in year one.</a:t>
            </a:r>
          </a:p>
          <a:p>
            <a:r>
              <a:rPr lang="en-GB" sz="2800" dirty="0" smtClean="0">
                <a:latin typeface="Comic Sans MS" panose="030F0702030302020204" pitchFamily="66" charset="0"/>
              </a:rPr>
              <a:t>• At the end of year one children will have a</a:t>
            </a:r>
          </a:p>
          <a:p>
            <a:r>
              <a:rPr lang="en-GB" sz="2800" dirty="0" smtClean="0">
                <a:latin typeface="Comic Sans MS" panose="030F0702030302020204" pitchFamily="66" charset="0"/>
              </a:rPr>
              <a:t>phonics check.</a:t>
            </a:r>
            <a:endParaRPr lang="en-GB" sz="2800" dirty="0">
              <a:latin typeface="Comic Sans MS" panose="030F0702030302020204" pitchFamily="66" charset="0"/>
            </a:endParaRPr>
          </a:p>
        </p:txBody>
      </p:sp>
    </p:spTree>
    <p:extLst>
      <p:ext uri="{BB962C8B-B14F-4D97-AF65-F5344CB8AC3E}">
        <p14:creationId xmlns:p14="http://schemas.microsoft.com/office/powerpoint/2010/main" val="3131383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1041</Words>
  <Application>Microsoft Office PowerPoint</Application>
  <PresentationFormat>On-screen Show (4:3)</PresentationFormat>
  <Paragraphs>111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Reception Welcome Meeting</vt:lpstr>
      <vt:lpstr>Meet the Team!</vt:lpstr>
      <vt:lpstr>Mrs Thomas Deputy Head Teacher PPA cover Tuesday afternoons.</vt:lpstr>
      <vt:lpstr>PowerPoint Presentation</vt:lpstr>
      <vt:lpstr>  • Children will be assessed as to whether they have met the 17 early learning goals in the summer term.   • Children should also demonstrate the ‘characteristics of effective learning’ during their free choice time. This is: playing and exploring - children investigate and experience things, and ‘have a go’ active learning - children concentrate and keep on trying if they encounter difficulties, and enjoy achievements. There are prizes for completing the challenge rainbow every week! creating and thinking critically - children have and develop their own ideas, make links between ideas, and develop strategies for doing things’ It’s not just playing!  • Each week children will have set phonics, literacy, maths, RE, PE and computing times.  • All will be based around the current topic.  • Children are observed choosing and this is recorded and put in their learning journals.  • A statutory baseline is recorded in the first half term. </vt:lpstr>
      <vt:lpstr>Our current topic</vt:lpstr>
      <vt:lpstr>We use the little Wandle Phonics scheme. For parent information go to: https://www.littlewandlelettersandsounds.org.uk/resources/for-parents/ </vt:lpstr>
      <vt:lpstr>PowerPoint Presentation</vt:lpstr>
      <vt:lpstr>How do we teach phonics?</vt:lpstr>
      <vt:lpstr>PowerPoint Presentation</vt:lpstr>
      <vt:lpstr>PowerPoint Presentation</vt:lpstr>
      <vt:lpstr>Other ways to help</vt:lpstr>
      <vt:lpstr>PowerPoint Presentation</vt:lpstr>
      <vt:lpstr>You can access parent information about White Rose maths on  https://whiteroseeducation.com/parent-pupil-resources/maths</vt:lpstr>
      <vt:lpstr>PowerPoint Presentation</vt:lpstr>
      <vt:lpstr>PowerPoint Presentation</vt:lpstr>
      <vt:lpstr>Contact Please log in to our Teams page to read the Friday News. This will include information about what has happened during the week, and also any important news for the coming week.  You can message me in the posts area, or talk to us in the morning if you have concerns. If you would like a longer meeting please make an appointment for after school. </vt:lpstr>
      <vt:lpstr>We are looking forward to a great year! Do you have any questions?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Welcome Meeting</dc:title>
  <dc:creator>scilla</dc:creator>
  <cp:lastModifiedBy>scilla</cp:lastModifiedBy>
  <cp:revision>23</cp:revision>
  <dcterms:created xsi:type="dcterms:W3CDTF">2023-09-19T12:11:17Z</dcterms:created>
  <dcterms:modified xsi:type="dcterms:W3CDTF">2023-10-01T09:57:24Z</dcterms:modified>
</cp:coreProperties>
</file>