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302" r:id="rId4"/>
    <p:sldId id="303" r:id="rId5"/>
    <p:sldId id="257" r:id="rId6"/>
    <p:sldId id="258" r:id="rId7"/>
    <p:sldId id="262" r:id="rId8"/>
    <p:sldId id="259" r:id="rId9"/>
    <p:sldId id="260" r:id="rId10"/>
    <p:sldId id="261" r:id="rId11"/>
    <p:sldId id="263" r:id="rId12"/>
    <p:sldId id="299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CEEE-661A-4352-B7AA-B5BD895C699E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D458-721A-443F-9BE5-4147FBB6C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37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CEEE-661A-4352-B7AA-B5BD895C699E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D458-721A-443F-9BE5-4147FBB6C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48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CEEE-661A-4352-B7AA-B5BD895C699E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D458-721A-443F-9BE5-4147FBB6C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8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CEEE-661A-4352-B7AA-B5BD895C699E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D458-721A-443F-9BE5-4147FBB6C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08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CEEE-661A-4352-B7AA-B5BD895C699E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D458-721A-443F-9BE5-4147FBB6C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81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CEEE-661A-4352-B7AA-B5BD895C699E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D458-721A-443F-9BE5-4147FBB6C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43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CEEE-661A-4352-B7AA-B5BD895C699E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D458-721A-443F-9BE5-4147FBB6C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20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CEEE-661A-4352-B7AA-B5BD895C699E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D458-721A-443F-9BE5-4147FBB6C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02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CEEE-661A-4352-B7AA-B5BD895C699E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D458-721A-443F-9BE5-4147FBB6C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57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CEEE-661A-4352-B7AA-B5BD895C699E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D458-721A-443F-9BE5-4147FBB6C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35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CEEE-661A-4352-B7AA-B5BD895C699E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D458-721A-443F-9BE5-4147FBB6C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45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BCEEE-661A-4352-B7AA-B5BD895C699E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D458-721A-443F-9BE5-4147FBB6C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79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uckscc.gov.uk/services/education/school-admissions/grammar-schools-and-secondary-transfer-testing-2021-entry/secondary-transfer-testing-2021-introductio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5 Welcome Meeting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Thursday 17</a:t>
            </a:r>
            <a:r>
              <a:rPr lang="en-GB" baseline="30000" dirty="0" smtClean="0"/>
              <a:t>th</a:t>
            </a:r>
            <a:r>
              <a:rPr lang="en-GB" dirty="0" smtClean="0"/>
              <a:t> September 2020</a:t>
            </a:r>
            <a:endParaRPr lang="en-GB" dirty="0"/>
          </a:p>
        </p:txBody>
      </p:sp>
      <p:pic>
        <p:nvPicPr>
          <p:cNvPr id="4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23EFC4C-8423-4D1C-8DB9-70514354B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483" y="4398779"/>
            <a:ext cx="1775034" cy="1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74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Admin and letters.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Any forms </a:t>
            </a:r>
            <a:r>
              <a:rPr lang="en-GB" dirty="0" smtClean="0"/>
              <a:t>and money should </a:t>
            </a:r>
            <a:r>
              <a:rPr lang="en-GB" dirty="0"/>
              <a:t>be returned to class teacher not the office</a:t>
            </a:r>
          </a:p>
          <a:p>
            <a:r>
              <a:rPr lang="en-GB" dirty="0"/>
              <a:t>We will keep things going between home and school to a </a:t>
            </a:r>
            <a:r>
              <a:rPr lang="en-GB" dirty="0" smtClean="0"/>
              <a:t>minimum</a:t>
            </a:r>
          </a:p>
          <a:p>
            <a:r>
              <a:rPr lang="en-GB" dirty="0" smtClean="0"/>
              <a:t>Medicine is to be given to the class teacher not the office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23EFC4C-8423-4D1C-8DB9-70514354B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682" y="591"/>
            <a:ext cx="1775034" cy="1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1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Homework/Home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Given out on a Monday via TEAMs. </a:t>
            </a:r>
          </a:p>
          <a:p>
            <a:pPr marL="0" indent="0">
              <a:buNone/>
            </a:pPr>
            <a:r>
              <a:rPr lang="en-GB" dirty="0" smtClean="0"/>
              <a:t>Due in on Friday via TEAMs or in homework book.</a:t>
            </a:r>
          </a:p>
          <a:p>
            <a:pPr marL="0" indent="0">
              <a:buNone/>
            </a:pPr>
            <a:r>
              <a:rPr lang="en-GB" dirty="0" smtClean="0"/>
              <a:t>Homework books marked and given back out on the following Monday after 48 quarantine. </a:t>
            </a:r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Spellings – given Monday, tested following Monday.</a:t>
            </a:r>
          </a:p>
          <a:p>
            <a:pPr>
              <a:buFontTx/>
              <a:buChar char="-"/>
            </a:pPr>
            <a:r>
              <a:rPr lang="en-GB" dirty="0" smtClean="0"/>
              <a:t>Homework – can be self marked if answers given.</a:t>
            </a:r>
          </a:p>
          <a:p>
            <a:pPr>
              <a:buFontTx/>
              <a:buChar char="-"/>
            </a:pPr>
            <a:r>
              <a:rPr lang="en-GB" dirty="0" smtClean="0"/>
              <a:t>Topic/English/Art/RE based task. </a:t>
            </a:r>
          </a:p>
          <a:p>
            <a:pPr>
              <a:buFontTx/>
              <a:buChar char="-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491" y="365125"/>
            <a:ext cx="1774090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55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AA013A-BE40-4894-A08F-91BC07E478B5}"/>
              </a:ext>
            </a:extLst>
          </p:cNvPr>
          <p:cNvSpPr txBox="1"/>
          <p:nvPr/>
        </p:nvSpPr>
        <p:spPr>
          <a:xfrm>
            <a:off x="2954797" y="202780"/>
            <a:ext cx="570303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7F7F7F"/>
                </a:solidFill>
                <a:latin typeface="Arial"/>
                <a:cs typeface="Arial"/>
              </a:rPr>
              <a:t>Friends of St. Peters, Marlow</a:t>
            </a:r>
            <a:endParaRPr lang="en-US" sz="2800">
              <a:solidFill>
                <a:srgbClr val="7F7F7F"/>
              </a:solidFill>
              <a:latin typeface="Arial"/>
              <a:cs typeface="Calibri"/>
            </a:endParaRPr>
          </a:p>
        </p:txBody>
      </p:sp>
      <p:pic>
        <p:nvPicPr>
          <p:cNvPr id="5" name="Picture 5" descr="A close up of a sign&#10;&#10;Description automatically generated">
            <a:extLst>
              <a:ext uri="{FF2B5EF4-FFF2-40B4-BE49-F238E27FC236}">
                <a16:creationId xmlns="" xmlns:a16="http://schemas.microsoft.com/office/drawing/2014/main" id="{E459F4AD-889A-40D3-B580-D9BEE1E72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" y="-1889"/>
            <a:ext cx="1710408" cy="1723003"/>
          </a:xfrm>
          <a:prstGeom prst="rect">
            <a:avLst/>
          </a:prstGeom>
        </p:spPr>
      </p:pic>
      <p:pic>
        <p:nvPicPr>
          <p:cNvPr id="6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23EFC4C-8423-4D1C-8DB9-70514354B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682" y="591"/>
            <a:ext cx="1775034" cy="17180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1D794D4-D434-472C-8C89-3C66A255B728}"/>
              </a:ext>
            </a:extLst>
          </p:cNvPr>
          <p:cNvSpPr txBox="1"/>
          <p:nvPr/>
        </p:nvSpPr>
        <p:spPr>
          <a:xfrm>
            <a:off x="4478796" y="933292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A warm welcome to all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4BDE957-E5B5-4E37-9031-0023A0342489}"/>
              </a:ext>
            </a:extLst>
          </p:cNvPr>
          <p:cNvSpPr txBox="1"/>
          <p:nvPr/>
        </p:nvSpPr>
        <p:spPr>
          <a:xfrm>
            <a:off x="373891" y="6068898"/>
            <a:ext cx="1144057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Our first meeting of the new school year will be held via video conference on</a:t>
            </a: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 1st O</a:t>
            </a:r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ct 2020.</a:t>
            </a:r>
            <a:endParaRPr lang="en-US" dirty="0"/>
          </a:p>
          <a:p>
            <a:pPr algn="ctr"/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Please join and have your say.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85B2252-FA3D-41EC-AD1D-5E4FD7E25418}"/>
              </a:ext>
            </a:extLst>
          </p:cNvPr>
          <p:cNvSpPr txBox="1"/>
          <p:nvPr/>
        </p:nvSpPr>
        <p:spPr>
          <a:xfrm>
            <a:off x="4478795" y="1722395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u="sng">
                <a:solidFill>
                  <a:srgbClr val="92D050"/>
                </a:solidFill>
                <a:latin typeface="Arial"/>
                <a:cs typeface="Arial"/>
              </a:rPr>
              <a:t>What do we do?</a:t>
            </a:r>
            <a:endParaRPr lang="en-US" b="1" u="sng">
              <a:solidFill>
                <a:srgbClr val="92D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0BE237B-D166-45CD-AF81-EF9C047E86EF}"/>
              </a:ext>
            </a:extLst>
          </p:cNvPr>
          <p:cNvSpPr txBox="1"/>
          <p:nvPr/>
        </p:nvSpPr>
        <p:spPr>
          <a:xfrm>
            <a:off x="3801769" y="2280453"/>
            <a:ext cx="4097865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ea typeface="+mn-lt"/>
                <a:cs typeface="+mn-lt"/>
              </a:rPr>
              <a:t>Working alongside the school to run fundraising events throughout the year.</a:t>
            </a:r>
            <a:endParaRPr lang="en-US" dirty="0">
              <a:ea typeface="+mn-lt"/>
              <a:cs typeface="+mn-lt"/>
            </a:endParaRPr>
          </a:p>
          <a:p>
            <a:pPr algn="ctr"/>
            <a:endParaRPr lang="en-US" sz="2000" dirty="0">
              <a:ea typeface="+mn-lt"/>
              <a:cs typeface="+mn-lt"/>
            </a:endParaRPr>
          </a:p>
          <a:p>
            <a:pPr algn="ctr"/>
            <a:r>
              <a:rPr lang="en-US" sz="2000" dirty="0">
                <a:ea typeface="+mn-lt"/>
                <a:cs typeface="+mn-lt"/>
              </a:rPr>
              <a:t>Our events are varied, we've run </a:t>
            </a:r>
            <a:r>
              <a:rPr lang="en-US" sz="2000" b="1" dirty="0">
                <a:solidFill>
                  <a:srgbClr val="C00000"/>
                </a:solidFill>
                <a:ea typeface="+mn-lt"/>
                <a:cs typeface="+mn-lt"/>
              </a:rPr>
              <a:t>School discos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b="1" dirty="0">
                <a:solidFill>
                  <a:srgbClr val="00B0F0"/>
                </a:solidFill>
                <a:ea typeface="+mn-lt"/>
                <a:cs typeface="+mn-lt"/>
              </a:rPr>
              <a:t>Bake Sales</a:t>
            </a:r>
            <a:r>
              <a:rPr lang="en-US" sz="2000" dirty="0">
                <a:ea typeface="+mn-lt"/>
                <a:cs typeface="+mn-lt"/>
              </a:rPr>
              <a:t>, balls. Last year we added </a:t>
            </a:r>
            <a:r>
              <a:rPr lang="en-US" sz="2000" b="1" dirty="0">
                <a:solidFill>
                  <a:srgbClr val="FF0000"/>
                </a:solidFill>
                <a:ea typeface="+mn-lt"/>
                <a:cs typeface="+mn-lt"/>
              </a:rPr>
              <a:t>Fruity Fridays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b="1" dirty="0">
                <a:solidFill>
                  <a:srgbClr val="7030A0"/>
                </a:solidFill>
                <a:ea typeface="+mn-lt"/>
                <a:cs typeface="+mn-lt"/>
              </a:rPr>
              <a:t>Breaking The Rules Day</a:t>
            </a:r>
            <a:r>
              <a:rPr lang="en-US" sz="2000" dirty="0">
                <a:ea typeface="+mn-lt"/>
                <a:cs typeface="+mn-lt"/>
              </a:rPr>
              <a:t>, but we are always looking for more ideas.</a:t>
            </a:r>
            <a:endParaRPr lang="en-US" dirty="0">
              <a:cs typeface="Calibri" panose="020F0502020204030204"/>
            </a:endParaRPr>
          </a:p>
          <a:p>
            <a:pPr algn="ctr"/>
            <a:endParaRPr lang="en-US" sz="2000" dirty="0">
              <a:ea typeface="+mn-lt"/>
              <a:cs typeface="+mn-lt"/>
            </a:endParaRPr>
          </a:p>
          <a:p>
            <a:pPr algn="ctr"/>
            <a:r>
              <a:rPr lang="en-US" sz="2000" dirty="0">
                <a:ea typeface="+mn-lt"/>
                <a:cs typeface="+mn-lt"/>
              </a:rPr>
              <a:t>All of which goes towards the benefit of the school and our children. </a:t>
            </a:r>
            <a:endParaRPr lang="en-US"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5A85AA5-C6C1-4A0E-AFE0-828288490DCC}"/>
              </a:ext>
            </a:extLst>
          </p:cNvPr>
          <p:cNvSpPr txBox="1"/>
          <p:nvPr/>
        </p:nvSpPr>
        <p:spPr>
          <a:xfrm>
            <a:off x="8312984" y="1722394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u="sng">
                <a:solidFill>
                  <a:srgbClr val="92D050"/>
                </a:solidFill>
                <a:latin typeface="Arial"/>
                <a:cs typeface="Arial"/>
              </a:rPr>
              <a:t>How can you help?</a:t>
            </a:r>
            <a:endParaRPr lang="en-US" b="1" u="sng">
              <a:solidFill>
                <a:srgbClr val="92D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6505991-215C-48C0-AE40-162F8C529533}"/>
              </a:ext>
            </a:extLst>
          </p:cNvPr>
          <p:cNvSpPr txBox="1"/>
          <p:nvPr/>
        </p:nvSpPr>
        <p:spPr>
          <a:xfrm>
            <a:off x="8315146" y="2282659"/>
            <a:ext cx="274320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ea typeface="+mn-lt"/>
                <a:cs typeface="+mn-lt"/>
              </a:rPr>
              <a:t>We understand it's going to be a tough year ahead for everyone, so we need to think of new inventive ways to fundraise. </a:t>
            </a:r>
            <a:endParaRPr lang="en-US">
              <a:ea typeface="+mn-lt"/>
              <a:cs typeface="+mn-lt"/>
            </a:endParaRPr>
          </a:p>
          <a:p>
            <a:pPr algn="ctr"/>
            <a:endParaRPr lang="en-US" sz="2000" dirty="0">
              <a:ea typeface="+mn-lt"/>
              <a:cs typeface="+mn-lt"/>
            </a:endParaRPr>
          </a:p>
          <a:p>
            <a:pPr algn="ctr"/>
            <a:r>
              <a:rPr lang="en-US" sz="2000" dirty="0">
                <a:ea typeface="+mn-lt"/>
                <a:cs typeface="+mn-lt"/>
              </a:rPr>
              <a:t>Please help with suggestions, joining our meetings and where possible volunteer to help.</a:t>
            </a:r>
            <a:endParaRPr lang="en-US" dirty="0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F031DC6-3D19-481D-A13E-66D793176DF5}"/>
              </a:ext>
            </a:extLst>
          </p:cNvPr>
          <p:cNvSpPr txBox="1"/>
          <p:nvPr/>
        </p:nvSpPr>
        <p:spPr>
          <a:xfrm>
            <a:off x="735318" y="1722394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u="sng">
                <a:solidFill>
                  <a:srgbClr val="92D050"/>
                </a:solidFill>
                <a:latin typeface="Arial"/>
                <a:cs typeface="Arial"/>
              </a:rPr>
              <a:t>Who are we?</a:t>
            </a:r>
            <a:endParaRPr lang="en-US" b="1" u="sng">
              <a:solidFill>
                <a:srgbClr val="92D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C049EE7-DADE-4448-B190-3A0B1B505F7F}"/>
              </a:ext>
            </a:extLst>
          </p:cNvPr>
          <p:cNvSpPr txBox="1"/>
          <p:nvPr/>
        </p:nvSpPr>
        <p:spPr>
          <a:xfrm>
            <a:off x="584126" y="2282658"/>
            <a:ext cx="3045580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ea typeface="+mn-lt"/>
                <a:cs typeface="+mn-lt"/>
              </a:rPr>
              <a:t>Friends of St. Peters, the school's PTA and a charity. </a:t>
            </a:r>
            <a:r>
              <a:rPr lang="en-US" sz="1400" dirty="0">
                <a:solidFill>
                  <a:schemeClr val="accent2"/>
                </a:solidFill>
                <a:ea typeface="+mn-lt"/>
                <a:cs typeface="+mn-lt"/>
              </a:rPr>
              <a:t>Charity No. 273398</a:t>
            </a:r>
          </a:p>
          <a:p>
            <a:pPr algn="ctr"/>
            <a:endParaRPr lang="en-US" sz="2000" dirty="0">
              <a:ea typeface="+mn-lt"/>
              <a:cs typeface="+mn-lt"/>
            </a:endParaRPr>
          </a:p>
          <a:p>
            <a:pPr algn="ctr"/>
            <a:r>
              <a:rPr lang="en-US" sz="2000" dirty="0">
                <a:ea typeface="+mn-lt"/>
                <a:cs typeface="+mn-lt"/>
              </a:rPr>
              <a:t>All Parents, Teachers and Friends of the School are welcome.</a:t>
            </a:r>
          </a:p>
          <a:p>
            <a:pPr algn="ctr"/>
            <a:r>
              <a:rPr lang="en-US" sz="2000" dirty="0">
                <a:ea typeface="+mn-lt"/>
                <a:cs typeface="+mn-lt"/>
              </a:rPr>
              <a:t/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ea typeface="+mn-lt"/>
                <a:cs typeface="+mn-lt"/>
              </a:rPr>
              <a:t>We have a Chair, Secretary and Treasurer, who are voted in each year.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9563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26" y="2066274"/>
            <a:ext cx="1771509" cy="2362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65" y="4395171"/>
            <a:ext cx="3515308" cy="2636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350" y="3599008"/>
            <a:ext cx="2791404" cy="33431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990" y="46642"/>
            <a:ext cx="3220138" cy="2415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652" y="-11501"/>
            <a:ext cx="3549348" cy="26620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3070075"/>
            <a:ext cx="3549347" cy="26620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56" y="0"/>
            <a:ext cx="2755032" cy="2066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02556" cy="3070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E7B290-7859-419E-8105-559898C32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rgbClr val="FFFF00"/>
                </a:solidFill>
              </a:rPr>
              <a:t>Spread the word…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3EC8FD-F991-4716-89C7-5A967B650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312" y="1438222"/>
            <a:ext cx="7053347" cy="1054808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rgbClr val="FFFF00"/>
                </a:solidFill>
              </a:rPr>
              <a:t>Please spread the word about our wonderful and caring school to your friends and family.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673B7F92-A229-4709-81A9-F16BD7181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6" y="3140968"/>
            <a:ext cx="2338388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747" y="2650509"/>
            <a:ext cx="2311181" cy="30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4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Year 5 2020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825624"/>
            <a:ext cx="11634537" cy="4791743"/>
          </a:xfrm>
        </p:spPr>
        <p:txBody>
          <a:bodyPr/>
          <a:lstStyle/>
          <a:p>
            <a:r>
              <a:rPr lang="en-GB" dirty="0" smtClean="0"/>
              <a:t>Building onto prior learning and skills. </a:t>
            </a:r>
          </a:p>
          <a:p>
            <a:r>
              <a:rPr lang="en-GB" dirty="0" smtClean="0"/>
              <a:t>‘Work hard, play hard.’</a:t>
            </a:r>
          </a:p>
          <a:p>
            <a:r>
              <a:rPr lang="en-GB" dirty="0" smtClean="0"/>
              <a:t>Positive year where positive behaviour will be praised. </a:t>
            </a:r>
          </a:p>
          <a:p>
            <a:pPr lvl="1"/>
            <a:r>
              <a:rPr lang="en-GB" dirty="0" smtClean="0"/>
              <a:t>Golden tickets</a:t>
            </a:r>
          </a:p>
          <a:p>
            <a:pPr lvl="1"/>
            <a:r>
              <a:rPr lang="en-GB" dirty="0" smtClean="0"/>
              <a:t>House points</a:t>
            </a:r>
          </a:p>
          <a:p>
            <a:pPr lvl="1"/>
            <a:r>
              <a:rPr lang="en-GB" dirty="0" smtClean="0"/>
              <a:t>Verbal positive reinforcement</a:t>
            </a:r>
          </a:p>
          <a:p>
            <a:r>
              <a:rPr lang="en-GB" dirty="0" smtClean="0"/>
              <a:t>Safe and inclusive. </a:t>
            </a:r>
          </a:p>
          <a:p>
            <a:r>
              <a:rPr lang="en-GB" dirty="0" smtClean="0"/>
              <a:t>Wide and varied curriculum. 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77" y="3376146"/>
            <a:ext cx="2222298" cy="3320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7" y="219076"/>
            <a:ext cx="2346901" cy="1466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373" y="4133327"/>
            <a:ext cx="3234618" cy="2575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5457611"/>
            <a:ext cx="3021802" cy="1342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532" y="2002824"/>
            <a:ext cx="1876926" cy="1876926"/>
          </a:xfrm>
          <a:prstGeom prst="rect">
            <a:avLst/>
          </a:prstGeom>
        </p:spPr>
      </p:pic>
      <p:pic>
        <p:nvPicPr>
          <p:cNvPr id="9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23EFC4C-8423-4D1C-8DB9-70514354BB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9682" y="591"/>
            <a:ext cx="1775034" cy="17180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308" y="1523386"/>
            <a:ext cx="3823557" cy="9588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90" y="5480012"/>
            <a:ext cx="1696388" cy="12722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36" y="219076"/>
            <a:ext cx="1361729" cy="13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9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Trips, visits and learning enrichment.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Monday 14</a:t>
            </a:r>
            <a:r>
              <a:rPr lang="en-GB" baseline="30000" dirty="0" smtClean="0"/>
              <a:t>th</a:t>
            </a:r>
            <a:r>
              <a:rPr lang="en-GB" dirty="0" smtClean="0"/>
              <a:t> September – letter went out to ask for a contribution to cooking/art/topic enrichment activities. Thank you if you’ve contributed so far.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Keep trying to organise a trip or visit at the soonest possible and safest opportunity.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23EFC4C-8423-4D1C-8DB9-70514354B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682" y="591"/>
            <a:ext cx="1775034" cy="1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2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8087"/>
            <a:ext cx="10515600" cy="1325563"/>
          </a:xfrm>
        </p:spPr>
        <p:txBody>
          <a:bodyPr>
            <a:noAutofit/>
          </a:bodyPr>
          <a:lstStyle/>
          <a:p>
            <a:r>
              <a:rPr lang="en-GB" sz="2800" dirty="0" smtClean="0"/>
              <a:t>Transfer test</a:t>
            </a:r>
            <a:r>
              <a:rPr lang="en-GB" sz="2800" dirty="0"/>
              <a:t>. </a:t>
            </a:r>
            <a:r>
              <a:rPr lang="en-GB" sz="2800" dirty="0">
                <a:hlinkClick r:id="rId2"/>
              </a:rPr>
              <a:t>https://www.buckscc.gov.uk/services/education/school-admissions/grammar-schools-and-secondary-transfer-testing-2021-entry/secondary-transfer-testing-2021-introduction</a:t>
            </a:r>
            <a:r>
              <a:rPr lang="en-GB" sz="2800" dirty="0" smtClean="0">
                <a:hlinkClick r:id="rId2"/>
              </a:rPr>
              <a:t>/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We </a:t>
            </a:r>
            <a:r>
              <a:rPr lang="en-GB" b="1" u="sng" dirty="0" smtClean="0"/>
              <a:t>do not </a:t>
            </a:r>
            <a:r>
              <a:rPr lang="en-GB" dirty="0" smtClean="0"/>
              <a:t>teach inline with this examination.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Autumn 2021 test date – automatic opt in. To opt out next year, write a letter to Miss </a:t>
            </a:r>
            <a:r>
              <a:rPr lang="en-GB" dirty="0" err="1" smtClean="0"/>
              <a:t>McCluskey</a:t>
            </a:r>
            <a:r>
              <a:rPr lang="en-GB" dirty="0" smtClean="0"/>
              <a:t> stating so. You don’t need to do this until next scholastic year (Year 6).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We can discuss your thoughts and queries at the end of the summer term if you feel you need our advice for opting out. 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23EFC4C-8423-4D1C-8DB9-70514354B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303" y="4909475"/>
            <a:ext cx="1775034" cy="1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6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Covid</a:t>
            </a:r>
            <a:r>
              <a:rPr lang="en-GB" dirty="0"/>
              <a:t> 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The main symptoms of coronavirus (COVID-19) are:</a:t>
            </a:r>
          </a:p>
          <a:p>
            <a:r>
              <a:rPr lang="en-GB" dirty="0"/>
              <a:t>a high temperature – this means you feel hot to touch on your chest or back (you do not need to measure your temperature)</a:t>
            </a:r>
          </a:p>
          <a:p>
            <a:r>
              <a:rPr lang="en-GB" dirty="0"/>
              <a:t>a new, continuous cough – this means coughing a lot for more than an hour, or 3 or more coughing episodes in 24 hours (if you usually have a cough, it may be worse than usual)</a:t>
            </a:r>
          </a:p>
          <a:p>
            <a:r>
              <a:rPr lang="en-GB" dirty="0"/>
              <a:t>a loss or change to your sense of smell or taste – this means you've noticed you cannot smell or taste anything, or things smell or taste different to normal</a:t>
            </a:r>
          </a:p>
          <a:p>
            <a:pPr marL="0" indent="0">
              <a:buNone/>
            </a:pPr>
            <a:r>
              <a:rPr lang="en-GB" dirty="0"/>
              <a:t>Do not send your child into school with any of the above and get them tested. Inform the school immediately test results received.</a:t>
            </a:r>
          </a:p>
          <a:p>
            <a:pPr marL="0" indent="0">
              <a:buNone/>
            </a:pPr>
            <a:r>
              <a:rPr lang="en-GB" dirty="0"/>
              <a:t>If in doubt don’t send them in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23EFC4C-8423-4D1C-8DB9-70514354B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682" y="591"/>
            <a:ext cx="1775034" cy="1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9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COVID-19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there is a confirmed case Thames Valley Authority will take the lead</a:t>
            </a:r>
          </a:p>
          <a:p>
            <a:endParaRPr lang="en-GB" dirty="0"/>
          </a:p>
          <a:p>
            <a:r>
              <a:rPr lang="en-GB" dirty="0"/>
              <a:t>Staggered start</a:t>
            </a:r>
          </a:p>
          <a:p>
            <a:r>
              <a:rPr lang="en-GB" dirty="0"/>
              <a:t>Please don’t come before your child’s class start time 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FF0000"/>
                </a:solidFill>
              </a:rPr>
              <a:t>8.45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/>
              <a:t>If you have children in more than 1 year group there is a waiting zone in the playground</a:t>
            </a:r>
          </a:p>
          <a:p>
            <a:r>
              <a:rPr lang="en-GB" dirty="0"/>
              <a:t>If you are early please wait in your car if you have driven</a:t>
            </a:r>
          </a:p>
          <a:p>
            <a:r>
              <a:rPr lang="en-GB" dirty="0"/>
              <a:t>If have to wait stand in a line by the hedge (socially distanced) so other parents can walk safely passed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23EFC4C-8423-4D1C-8DB9-70514354B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682" y="591"/>
            <a:ext cx="1775034" cy="1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4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COVID-19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you have dropped your child please exit Prospect Road via the opposite side of the road as quickly as possible to keep everybody socially distanced.</a:t>
            </a:r>
          </a:p>
          <a:p>
            <a:endParaRPr lang="en-GB" dirty="0"/>
          </a:p>
          <a:p>
            <a:r>
              <a:rPr lang="en-GB" dirty="0"/>
              <a:t>Please keep to the one way system in school</a:t>
            </a:r>
          </a:p>
        </p:txBody>
      </p:sp>
      <p:pic>
        <p:nvPicPr>
          <p:cNvPr id="4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23EFC4C-8423-4D1C-8DB9-70514354B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682" y="591"/>
            <a:ext cx="1775034" cy="1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39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child should return to school until 48hours after vomiting</a:t>
            </a:r>
          </a:p>
          <a:p>
            <a:r>
              <a:rPr lang="en-GB" dirty="0"/>
              <a:t>Your child should not be in school with an upset stomach for 48 hours.</a:t>
            </a:r>
          </a:p>
          <a:p>
            <a:r>
              <a:rPr lang="en-GB" dirty="0"/>
              <a:t>Please inform the school office of your child’s absence (we will ring at 9:30 am if we haven’t heard from you)</a:t>
            </a:r>
          </a:p>
          <a:p>
            <a:r>
              <a:rPr lang="en-GB" dirty="0"/>
              <a:t>If a child needs medication that has been prescribed by a doctor then a form needs to be completed.</a:t>
            </a:r>
          </a:p>
          <a:p>
            <a:r>
              <a:rPr lang="en-GB" dirty="0"/>
              <a:t>Check your child’s asthma pump/</a:t>
            </a:r>
            <a:r>
              <a:rPr lang="en-GB" dirty="0" err="1"/>
              <a:t>epipen</a:t>
            </a:r>
            <a:r>
              <a:rPr lang="en-GB" dirty="0"/>
              <a:t> is </a:t>
            </a:r>
            <a:r>
              <a:rPr lang="en-GB" dirty="0" err="1"/>
              <a:t>upto</a:t>
            </a:r>
            <a:r>
              <a:rPr lang="en-GB" dirty="0"/>
              <a:t> date.</a:t>
            </a:r>
          </a:p>
        </p:txBody>
      </p:sp>
      <p:pic>
        <p:nvPicPr>
          <p:cNvPr id="4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23EFC4C-8423-4D1C-8DB9-70514354B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682" y="591"/>
            <a:ext cx="1775034" cy="1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36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Birthdays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Please don’t send in sweets for your child’s birthday;</a:t>
            </a:r>
          </a:p>
          <a:p>
            <a:pPr marL="514350" indent="-514350">
              <a:buAutoNum type="alphaLcParenR"/>
            </a:pPr>
            <a:r>
              <a:rPr lang="en-GB" dirty="0"/>
              <a:t>For healthy </a:t>
            </a:r>
            <a:r>
              <a:rPr lang="en-GB" dirty="0" smtClean="0"/>
              <a:t>eating reasons</a:t>
            </a:r>
            <a:endParaRPr lang="en-GB" dirty="0"/>
          </a:p>
          <a:p>
            <a:pPr marL="514350" indent="-514350">
              <a:buAutoNum type="alphaLcParenR"/>
            </a:pPr>
            <a:r>
              <a:rPr lang="en-GB" dirty="0"/>
              <a:t>Not sending items between home and school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Teacher will celebrate in age appropriate manner </a:t>
            </a:r>
          </a:p>
        </p:txBody>
      </p:sp>
      <p:pic>
        <p:nvPicPr>
          <p:cNvPr id="4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23EFC4C-8423-4D1C-8DB9-70514354B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682" y="591"/>
            <a:ext cx="1775034" cy="1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21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784</Words>
  <Application>Microsoft Office PowerPoint</Application>
  <PresentationFormat>Widescreen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Year 5 Welcome Meeting</vt:lpstr>
      <vt:lpstr>Year 5 2020</vt:lpstr>
      <vt:lpstr>Trips, visits and learning enrichment. </vt:lpstr>
      <vt:lpstr>Transfer test. https://www.buckscc.gov.uk/services/education/school-admissions/grammar-schools-and-secondary-transfer-testing-2021-entry/secondary-transfer-testing-2021-introduction/ </vt:lpstr>
      <vt:lpstr>Covid -19</vt:lpstr>
      <vt:lpstr>COVID-19 cont.</vt:lpstr>
      <vt:lpstr>COVID-19 cont.</vt:lpstr>
      <vt:lpstr>Illness</vt:lpstr>
      <vt:lpstr>Birthdays</vt:lpstr>
      <vt:lpstr>Admin and letters. </vt:lpstr>
      <vt:lpstr>Homework/Home Learning</vt:lpstr>
      <vt:lpstr>PowerPoint Presentation</vt:lpstr>
      <vt:lpstr>Spread the word…</vt:lpstr>
    </vt:vector>
  </TitlesOfParts>
  <Company>SchoolTST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A.Mccluskey</dc:creator>
  <cp:lastModifiedBy>Rob Colley</cp:lastModifiedBy>
  <cp:revision>16</cp:revision>
  <dcterms:created xsi:type="dcterms:W3CDTF">2020-09-07T10:28:38Z</dcterms:created>
  <dcterms:modified xsi:type="dcterms:W3CDTF">2020-09-15T08:54:57Z</dcterms:modified>
</cp:coreProperties>
</file>