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257" r:id="rId3"/>
    <p:sldId id="289" r:id="rId4"/>
    <p:sldId id="290" r:id="rId5"/>
    <p:sldId id="259" r:id="rId6"/>
    <p:sldId id="258" r:id="rId7"/>
    <p:sldId id="270" r:id="rId8"/>
    <p:sldId id="278" r:id="rId9"/>
    <p:sldId id="279" r:id="rId10"/>
    <p:sldId id="280" r:id="rId11"/>
    <p:sldId id="281" r:id="rId12"/>
    <p:sldId id="283" r:id="rId13"/>
    <p:sldId id="284" r:id="rId14"/>
    <p:sldId id="285" r:id="rId15"/>
    <p:sldId id="260" r:id="rId16"/>
    <p:sldId id="286" r:id="rId17"/>
    <p:sldId id="261" r:id="rId18"/>
    <p:sldId id="274" r:id="rId19"/>
    <p:sldId id="262" r:id="rId20"/>
    <p:sldId id="272" r:id="rId21"/>
    <p:sldId id="291" r:id="rId22"/>
    <p:sldId id="292" r:id="rId23"/>
    <p:sldId id="264" r:id="rId24"/>
    <p:sldId id="294" r:id="rId25"/>
    <p:sldId id="265" r:id="rId26"/>
    <p:sldId id="266" r:id="rId27"/>
    <p:sldId id="296" r:id="rId28"/>
    <p:sldId id="273" r:id="rId29"/>
    <p:sldId id="271" r:id="rId30"/>
    <p:sldId id="293" r:id="rId31"/>
    <p:sldId id="275" r:id="rId32"/>
    <p:sldId id="267" r:id="rId33"/>
    <p:sldId id="277" r:id="rId34"/>
    <p:sldId id="295" r:id="rId35"/>
    <p:sldId id="26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60"/>
  </p:normalViewPr>
  <p:slideViewPr>
    <p:cSldViewPr>
      <p:cViewPr varScale="1">
        <p:scale>
          <a:sx n="68" d="100"/>
          <a:sy n="68" d="100"/>
        </p:scale>
        <p:origin x="-145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fld id="{782EDD2D-4108-409F-B398-BE77047A1CFC}" type="datetimeFigureOut">
              <a:rPr lang="en-GB" smtClean="0"/>
              <a:t>22/09/2020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40" tIns="45720" rIns="91440" bIns="45720" rtlCol="0" anchor="b"/>
          <a:lstStyle>
            <a:lvl1pPr algn="r">
              <a:defRPr sz="1200"/>
            </a:lvl1pPr>
          </a:lstStyle>
          <a:p>
            <a:fld id="{781797B5-F653-4676-B21E-BB27C8CB2DB3}" type="slidenum">
              <a:rPr lang="en-GB" smtClean="0"/>
              <a:t>‹#›</a:t>
            </a:fld>
            <a:endParaRPr lang="en-GB"/>
          </a:p>
        </p:txBody>
      </p:sp>
    </p:spTree>
    <p:extLst>
      <p:ext uri="{BB962C8B-B14F-4D97-AF65-F5344CB8AC3E}">
        <p14:creationId xmlns:p14="http://schemas.microsoft.com/office/powerpoint/2010/main" val="6805627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7034CE-53D9-480C-938E-E23F52ECE6CC}"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52284D-D734-460A-A0B8-BCE35CE5B8D9}" type="slidenum">
              <a:rPr lang="en-GB" smtClean="0"/>
              <a:t>‹#›</a:t>
            </a:fld>
            <a:endParaRPr lang="en-GB"/>
          </a:p>
        </p:txBody>
      </p:sp>
    </p:spTree>
    <p:extLst>
      <p:ext uri="{BB962C8B-B14F-4D97-AF65-F5344CB8AC3E}">
        <p14:creationId xmlns:p14="http://schemas.microsoft.com/office/powerpoint/2010/main" val="114427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7034CE-53D9-480C-938E-E23F52ECE6CC}"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52284D-D734-460A-A0B8-BCE35CE5B8D9}" type="slidenum">
              <a:rPr lang="en-GB" smtClean="0"/>
              <a:t>‹#›</a:t>
            </a:fld>
            <a:endParaRPr lang="en-GB"/>
          </a:p>
        </p:txBody>
      </p:sp>
    </p:spTree>
    <p:extLst>
      <p:ext uri="{BB962C8B-B14F-4D97-AF65-F5344CB8AC3E}">
        <p14:creationId xmlns:p14="http://schemas.microsoft.com/office/powerpoint/2010/main" val="327778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7034CE-53D9-480C-938E-E23F52ECE6CC}"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52284D-D734-460A-A0B8-BCE35CE5B8D9}" type="slidenum">
              <a:rPr lang="en-GB" smtClean="0"/>
              <a:t>‹#›</a:t>
            </a:fld>
            <a:endParaRPr lang="en-GB"/>
          </a:p>
        </p:txBody>
      </p:sp>
    </p:spTree>
    <p:extLst>
      <p:ext uri="{BB962C8B-B14F-4D97-AF65-F5344CB8AC3E}">
        <p14:creationId xmlns:p14="http://schemas.microsoft.com/office/powerpoint/2010/main" val="346202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7034CE-53D9-480C-938E-E23F52ECE6CC}"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52284D-D734-460A-A0B8-BCE35CE5B8D9}" type="slidenum">
              <a:rPr lang="en-GB" smtClean="0"/>
              <a:t>‹#›</a:t>
            </a:fld>
            <a:endParaRPr lang="en-GB"/>
          </a:p>
        </p:txBody>
      </p:sp>
    </p:spTree>
    <p:extLst>
      <p:ext uri="{BB962C8B-B14F-4D97-AF65-F5344CB8AC3E}">
        <p14:creationId xmlns:p14="http://schemas.microsoft.com/office/powerpoint/2010/main" val="58942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7034CE-53D9-480C-938E-E23F52ECE6CC}"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52284D-D734-460A-A0B8-BCE35CE5B8D9}" type="slidenum">
              <a:rPr lang="en-GB" smtClean="0"/>
              <a:t>‹#›</a:t>
            </a:fld>
            <a:endParaRPr lang="en-GB"/>
          </a:p>
        </p:txBody>
      </p:sp>
    </p:spTree>
    <p:extLst>
      <p:ext uri="{BB962C8B-B14F-4D97-AF65-F5344CB8AC3E}">
        <p14:creationId xmlns:p14="http://schemas.microsoft.com/office/powerpoint/2010/main" val="197984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7034CE-53D9-480C-938E-E23F52ECE6CC}"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52284D-D734-460A-A0B8-BCE35CE5B8D9}" type="slidenum">
              <a:rPr lang="en-GB" smtClean="0"/>
              <a:t>‹#›</a:t>
            </a:fld>
            <a:endParaRPr lang="en-GB"/>
          </a:p>
        </p:txBody>
      </p:sp>
    </p:spTree>
    <p:extLst>
      <p:ext uri="{BB962C8B-B14F-4D97-AF65-F5344CB8AC3E}">
        <p14:creationId xmlns:p14="http://schemas.microsoft.com/office/powerpoint/2010/main" val="380528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7034CE-53D9-480C-938E-E23F52ECE6CC}" type="datetimeFigureOut">
              <a:rPr lang="en-GB" smtClean="0"/>
              <a:t>22/09/2020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52284D-D734-460A-A0B8-BCE35CE5B8D9}" type="slidenum">
              <a:rPr lang="en-GB" smtClean="0"/>
              <a:t>‹#›</a:t>
            </a:fld>
            <a:endParaRPr lang="en-GB"/>
          </a:p>
        </p:txBody>
      </p:sp>
    </p:spTree>
    <p:extLst>
      <p:ext uri="{BB962C8B-B14F-4D97-AF65-F5344CB8AC3E}">
        <p14:creationId xmlns:p14="http://schemas.microsoft.com/office/powerpoint/2010/main" val="45632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7034CE-53D9-480C-938E-E23F52ECE6CC}" type="datetimeFigureOut">
              <a:rPr lang="en-GB" smtClean="0"/>
              <a:t>22/09/2020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52284D-D734-460A-A0B8-BCE35CE5B8D9}" type="slidenum">
              <a:rPr lang="en-GB" smtClean="0"/>
              <a:t>‹#›</a:t>
            </a:fld>
            <a:endParaRPr lang="en-GB"/>
          </a:p>
        </p:txBody>
      </p:sp>
    </p:spTree>
    <p:extLst>
      <p:ext uri="{BB962C8B-B14F-4D97-AF65-F5344CB8AC3E}">
        <p14:creationId xmlns:p14="http://schemas.microsoft.com/office/powerpoint/2010/main" val="203441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034CE-53D9-480C-938E-E23F52ECE6CC}" type="datetimeFigureOut">
              <a:rPr lang="en-GB" smtClean="0"/>
              <a:t>22/09/2020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52284D-D734-460A-A0B8-BCE35CE5B8D9}" type="slidenum">
              <a:rPr lang="en-GB" smtClean="0"/>
              <a:t>‹#›</a:t>
            </a:fld>
            <a:endParaRPr lang="en-GB"/>
          </a:p>
        </p:txBody>
      </p:sp>
    </p:spTree>
    <p:extLst>
      <p:ext uri="{BB962C8B-B14F-4D97-AF65-F5344CB8AC3E}">
        <p14:creationId xmlns:p14="http://schemas.microsoft.com/office/powerpoint/2010/main" val="312176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7034CE-53D9-480C-938E-E23F52ECE6CC}"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52284D-D734-460A-A0B8-BCE35CE5B8D9}" type="slidenum">
              <a:rPr lang="en-GB" smtClean="0"/>
              <a:t>‹#›</a:t>
            </a:fld>
            <a:endParaRPr lang="en-GB"/>
          </a:p>
        </p:txBody>
      </p:sp>
    </p:spTree>
    <p:extLst>
      <p:ext uri="{BB962C8B-B14F-4D97-AF65-F5344CB8AC3E}">
        <p14:creationId xmlns:p14="http://schemas.microsoft.com/office/powerpoint/2010/main" val="172681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7034CE-53D9-480C-938E-E23F52ECE6CC}"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52284D-D734-460A-A0B8-BCE35CE5B8D9}" type="slidenum">
              <a:rPr lang="en-GB" smtClean="0"/>
              <a:t>‹#›</a:t>
            </a:fld>
            <a:endParaRPr lang="en-GB"/>
          </a:p>
        </p:txBody>
      </p:sp>
    </p:spTree>
    <p:extLst>
      <p:ext uri="{BB962C8B-B14F-4D97-AF65-F5344CB8AC3E}">
        <p14:creationId xmlns:p14="http://schemas.microsoft.com/office/powerpoint/2010/main" val="131089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034CE-53D9-480C-938E-E23F52ECE6CC}" type="datetimeFigureOut">
              <a:rPr lang="en-GB" smtClean="0"/>
              <a:t>22/09/2020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2284D-D734-460A-A0B8-BCE35CE5B8D9}" type="slidenum">
              <a:rPr lang="en-GB" smtClean="0"/>
              <a:t>‹#›</a:t>
            </a:fld>
            <a:endParaRPr lang="en-GB"/>
          </a:p>
        </p:txBody>
      </p:sp>
    </p:spTree>
    <p:extLst>
      <p:ext uri="{BB962C8B-B14F-4D97-AF65-F5344CB8AC3E}">
        <p14:creationId xmlns:p14="http://schemas.microsoft.com/office/powerpoint/2010/main" val="2660986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620688"/>
            <a:ext cx="7128792" cy="3139321"/>
          </a:xfrm>
          <a:prstGeom prst="rect">
            <a:avLst/>
          </a:prstGeom>
          <a:noFill/>
        </p:spPr>
        <p:txBody>
          <a:bodyPr wrap="square" rtlCol="0">
            <a:spAutoFit/>
          </a:bodyPr>
          <a:lstStyle/>
          <a:p>
            <a:pPr algn="ctr"/>
            <a:r>
              <a:rPr lang="en-GB" sz="6600" dirty="0">
                <a:latin typeface="CCW Cursive Writing 6" panose="03050602040000000000" pitchFamily="66" charset="0"/>
              </a:rPr>
              <a:t>Reception Welcome Meeting</a:t>
            </a:r>
          </a:p>
        </p:txBody>
      </p:sp>
      <p:sp>
        <p:nvSpPr>
          <p:cNvPr id="5" name="TextBox 4"/>
          <p:cNvSpPr txBox="1"/>
          <p:nvPr/>
        </p:nvSpPr>
        <p:spPr>
          <a:xfrm>
            <a:off x="697658" y="4261738"/>
            <a:ext cx="7704856" cy="369332"/>
          </a:xfrm>
          <a:prstGeom prst="rect">
            <a:avLst/>
          </a:prstGeom>
          <a:noFill/>
        </p:spPr>
        <p:txBody>
          <a:bodyPr wrap="square" rtlCol="0">
            <a:spAutoFit/>
          </a:bodyPr>
          <a:lstStyle/>
          <a:p>
            <a:pPr algn="r"/>
            <a:r>
              <a:rPr lang="en-GB" dirty="0" smtClean="0">
                <a:latin typeface="CCW Cursive Writing 6" panose="03050602040000000000" pitchFamily="66" charset="0"/>
              </a:rPr>
              <a:t>22</a:t>
            </a:r>
            <a:r>
              <a:rPr lang="en-GB" baseline="30000" dirty="0" smtClean="0">
                <a:latin typeface="CCW Cursive Writing 6" panose="03050602040000000000" pitchFamily="66" charset="0"/>
              </a:rPr>
              <a:t>nd</a:t>
            </a:r>
            <a:r>
              <a:rPr lang="en-GB" dirty="0" smtClean="0">
                <a:latin typeface="CCW Cursive Writing 6" panose="03050602040000000000" pitchFamily="66" charset="0"/>
              </a:rPr>
              <a:t> </a:t>
            </a:r>
            <a:r>
              <a:rPr lang="en-GB" dirty="0">
                <a:latin typeface="CCW Cursive Writing 6" panose="03050602040000000000" pitchFamily="66" charset="0"/>
              </a:rPr>
              <a:t>September </a:t>
            </a:r>
            <a:r>
              <a:rPr lang="en-GB" dirty="0" smtClean="0">
                <a:latin typeface="CCW Cursive Writing 6" panose="03050602040000000000" pitchFamily="66" charset="0"/>
              </a:rPr>
              <a:t>2020</a:t>
            </a:r>
            <a:endParaRPr lang="en-GB" dirty="0">
              <a:latin typeface="CCW Cursive Writing 6" panose="03050602040000000000" pitchFamily="66" charset="0"/>
            </a:endParaRPr>
          </a:p>
        </p:txBody>
      </p:sp>
      <p:pic>
        <p:nvPicPr>
          <p:cNvPr id="3" name="Picture 2">
            <a:extLst>
              <a:ext uri="{FF2B5EF4-FFF2-40B4-BE49-F238E27FC236}">
                <a16:creationId xmlns="" xmlns:a16="http://schemas.microsoft.com/office/drawing/2014/main" id="{E8A51D0A-4C16-451C-857C-55A77AAE2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7798" y="3760009"/>
            <a:ext cx="2592288" cy="2497158"/>
          </a:xfrm>
          <a:prstGeom prst="rect">
            <a:avLst/>
          </a:prstGeom>
        </p:spPr>
      </p:pic>
    </p:spTree>
    <p:extLst>
      <p:ext uri="{BB962C8B-B14F-4D97-AF65-F5344CB8AC3E}">
        <p14:creationId xmlns:p14="http://schemas.microsoft.com/office/powerpoint/2010/main" val="263055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0901759C-18D7-43EE-9630-2F1B49B8EB0F}"/>
              </a:ext>
            </a:extLst>
          </p:cNvPr>
          <p:cNvSpPr>
            <a:spLocks noGrp="1"/>
          </p:cNvSpPr>
          <p:nvPr>
            <p:ph idx="1"/>
          </p:nvPr>
        </p:nvSpPr>
        <p:spPr>
          <a:xfrm>
            <a:off x="457200" y="1600200"/>
            <a:ext cx="8229600" cy="4525963"/>
          </a:xfrm>
        </p:spPr>
        <p:txBody>
          <a:bodyPr>
            <a:normAutofit fontScale="92500" lnSpcReduction="10000"/>
          </a:bodyPr>
          <a:lstStyle/>
          <a:p>
            <a:r>
              <a:rPr lang="en-GB" sz="2400" dirty="0">
                <a:latin typeface="CCW Cursive Writing 6" panose="03050602040000000000" pitchFamily="66" charset="0"/>
              </a:rPr>
              <a:t>Phonics is taught daily.</a:t>
            </a:r>
          </a:p>
          <a:p>
            <a:r>
              <a:rPr lang="en-GB" sz="2400" dirty="0">
                <a:latin typeface="CCW Cursive Writing 6" panose="03050602040000000000" pitchFamily="66" charset="0"/>
              </a:rPr>
              <a:t>Children will learn around 3 new sounds a week.</a:t>
            </a:r>
          </a:p>
          <a:p>
            <a:r>
              <a:rPr lang="en-GB" sz="2400" dirty="0">
                <a:latin typeface="CCW Cursive Writing 6" panose="03050602040000000000" pitchFamily="66" charset="0"/>
              </a:rPr>
              <a:t>Children are encouraged to use phonics all the time by the adults around them modelling. </a:t>
            </a:r>
          </a:p>
          <a:p>
            <a:r>
              <a:rPr lang="en-GB" sz="2400" dirty="0">
                <a:latin typeface="CCW Cursive Writing 6" panose="03050602040000000000" pitchFamily="66" charset="0"/>
              </a:rPr>
              <a:t>We follow Letters and Sounds programme. Children will learn Phase 2 – 4 in Reception and Phase 5 in year one, moving onto spelling patterns in year 2.</a:t>
            </a:r>
          </a:p>
          <a:p>
            <a:r>
              <a:rPr lang="en-GB" sz="2400" dirty="0">
                <a:latin typeface="CCW Cursive Writing 6" panose="03050602040000000000" pitchFamily="66" charset="0"/>
              </a:rPr>
              <a:t>At the end of year one children will have a phonics check.</a:t>
            </a:r>
          </a:p>
          <a:p>
            <a:pPr marL="0" indent="0">
              <a:buNone/>
            </a:pPr>
            <a:endParaRPr lang="en-GB" dirty="0"/>
          </a:p>
        </p:txBody>
      </p:sp>
      <p:sp>
        <p:nvSpPr>
          <p:cNvPr id="5" name="Title 1">
            <a:extLst>
              <a:ext uri="{FF2B5EF4-FFF2-40B4-BE49-F238E27FC236}">
                <a16:creationId xmlns="" xmlns:a16="http://schemas.microsoft.com/office/drawing/2014/main" id="{3B3FE104-2BF5-43C7-8DFA-3002E50868E0}"/>
              </a:ext>
            </a:extLst>
          </p:cNvPr>
          <p:cNvSpPr>
            <a:spLocks noGrp="1"/>
          </p:cNvSpPr>
          <p:nvPr>
            <p:ph type="title"/>
          </p:nvPr>
        </p:nvSpPr>
        <p:spPr>
          <a:xfrm>
            <a:off x="457200" y="274638"/>
            <a:ext cx="8229600" cy="1143000"/>
          </a:xfrm>
        </p:spPr>
        <p:txBody>
          <a:bodyPr>
            <a:normAutofit fontScale="90000"/>
          </a:bodyPr>
          <a:lstStyle/>
          <a:p>
            <a:r>
              <a:rPr lang="en-GB" dirty="0">
                <a:latin typeface="CCW Cursive Writing 6" panose="03050602040000000000" pitchFamily="66" charset="0"/>
              </a:rPr>
              <a:t>How do we teach phonics?</a:t>
            </a:r>
          </a:p>
        </p:txBody>
      </p:sp>
    </p:spTree>
    <p:extLst>
      <p:ext uri="{BB962C8B-B14F-4D97-AF65-F5344CB8AC3E}">
        <p14:creationId xmlns:p14="http://schemas.microsoft.com/office/powerpoint/2010/main" val="42294670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E9FFE8A0-A59A-4A18-B8C9-DF4DDCA3F8F0}"/>
              </a:ext>
            </a:extLst>
          </p:cNvPr>
          <p:cNvSpPr>
            <a:spLocks noGrp="1"/>
          </p:cNvSpPr>
          <p:nvPr>
            <p:ph type="title"/>
          </p:nvPr>
        </p:nvSpPr>
        <p:spPr>
          <a:xfrm>
            <a:off x="457200" y="274638"/>
            <a:ext cx="8229600" cy="1143000"/>
          </a:xfrm>
        </p:spPr>
        <p:txBody>
          <a:bodyPr>
            <a:normAutofit fontScale="90000"/>
          </a:bodyPr>
          <a:lstStyle/>
          <a:p>
            <a:r>
              <a:rPr lang="en-GB" dirty="0">
                <a:latin typeface="CCW Cursive Writing 6" panose="03050602040000000000" pitchFamily="66" charset="0"/>
              </a:rPr>
              <a:t>Phonics</a:t>
            </a:r>
            <a:br>
              <a:rPr lang="en-GB" dirty="0">
                <a:latin typeface="CCW Cursive Writing 6" panose="03050602040000000000" pitchFamily="66" charset="0"/>
              </a:rPr>
            </a:br>
            <a:r>
              <a:rPr lang="en-GB" dirty="0">
                <a:latin typeface="CCW Cursive Writing 6" panose="03050602040000000000" pitchFamily="66" charset="0"/>
              </a:rPr>
              <a:t>Tricky words</a:t>
            </a:r>
          </a:p>
        </p:txBody>
      </p:sp>
      <p:sp>
        <p:nvSpPr>
          <p:cNvPr id="5" name="Content Placeholder 2">
            <a:extLst>
              <a:ext uri="{FF2B5EF4-FFF2-40B4-BE49-F238E27FC236}">
                <a16:creationId xmlns="" xmlns:a16="http://schemas.microsoft.com/office/drawing/2014/main" id="{AC1AAB5D-C33F-4A27-94A2-12E5E28F36B6}"/>
              </a:ext>
            </a:extLst>
          </p:cNvPr>
          <p:cNvSpPr txBox="1">
            <a:spLocks/>
          </p:cNvSpPr>
          <p:nvPr/>
        </p:nvSpPr>
        <p:spPr>
          <a:xfrm>
            <a:off x="467544" y="16288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buFontTx/>
              <a:buChar char="-"/>
            </a:pPr>
            <a:r>
              <a:rPr lang="en-GB" sz="2000" dirty="0">
                <a:solidFill>
                  <a:schemeClr val="tx1"/>
                </a:solidFill>
                <a:latin typeface="CCW Cursive Writing 6" panose="03050602040000000000" pitchFamily="66" charset="0"/>
              </a:rPr>
              <a:t>Also known as high frequency words or ‘jelly fish words’.</a:t>
            </a:r>
          </a:p>
          <a:p>
            <a:pPr marL="457200" indent="-457200">
              <a:buFontTx/>
              <a:buChar char="-"/>
            </a:pPr>
            <a:r>
              <a:rPr lang="en-GB" sz="2000" dirty="0">
                <a:solidFill>
                  <a:schemeClr val="tx1"/>
                </a:solidFill>
                <a:latin typeface="CCW Cursive Writing 6" panose="03050602040000000000" pitchFamily="66" charset="0"/>
              </a:rPr>
              <a:t>They are words that children won’t be able to blend and segment to read.</a:t>
            </a:r>
          </a:p>
          <a:p>
            <a:pPr marL="457200" indent="-457200">
              <a:buFontTx/>
              <a:buChar char="-"/>
            </a:pPr>
            <a:r>
              <a:rPr lang="en-GB" sz="2000" dirty="0">
                <a:solidFill>
                  <a:schemeClr val="tx1"/>
                </a:solidFill>
                <a:latin typeface="CCW Cursive Writing 6" panose="03050602040000000000" pitchFamily="66" charset="0"/>
              </a:rPr>
              <a:t>Children should be able to recognise and read these words from memory.</a:t>
            </a:r>
          </a:p>
          <a:p>
            <a:pPr marL="457200" indent="-457200">
              <a:buFontTx/>
              <a:buChar char="-"/>
            </a:pPr>
            <a:r>
              <a:rPr lang="en-GB" sz="2000" dirty="0">
                <a:solidFill>
                  <a:schemeClr val="tx1"/>
                </a:solidFill>
                <a:latin typeface="CCW Cursive Writing 6" panose="03050602040000000000" pitchFamily="66" charset="0"/>
              </a:rPr>
              <a:t>Words will go home to </a:t>
            </a:r>
            <a:r>
              <a:rPr lang="en-GB" sz="2000" dirty="0" smtClean="0">
                <a:solidFill>
                  <a:schemeClr val="tx1"/>
                </a:solidFill>
                <a:latin typeface="CCW Cursive Writing 6" panose="03050602040000000000" pitchFamily="66" charset="0"/>
              </a:rPr>
              <a:t>practice.</a:t>
            </a:r>
            <a:endParaRPr lang="en-GB" sz="2000" dirty="0">
              <a:solidFill>
                <a:schemeClr val="tx1"/>
              </a:solidFill>
              <a:latin typeface="CCW Cursive Writing 6" panose="03050602040000000000" pitchFamily="66" charset="0"/>
            </a:endParaRPr>
          </a:p>
        </p:txBody>
      </p:sp>
      <p:pic>
        <p:nvPicPr>
          <p:cNvPr id="2" name="Picture 1"/>
          <p:cNvPicPr>
            <a:picLocks noChangeAspect="1"/>
          </p:cNvPicPr>
          <p:nvPr/>
        </p:nvPicPr>
        <p:blipFill>
          <a:blip r:embed="rId2"/>
          <a:stretch>
            <a:fillRect/>
          </a:stretch>
        </p:blipFill>
        <p:spPr>
          <a:xfrm>
            <a:off x="2771800" y="4221088"/>
            <a:ext cx="3456384" cy="1728192"/>
          </a:xfrm>
          <a:prstGeom prst="rect">
            <a:avLst/>
          </a:prstGeom>
        </p:spPr>
      </p:pic>
    </p:spTree>
    <p:extLst>
      <p:ext uri="{BB962C8B-B14F-4D97-AF65-F5344CB8AC3E}">
        <p14:creationId xmlns:p14="http://schemas.microsoft.com/office/powerpoint/2010/main" val="3304717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7DFA262E-1410-4448-8B5B-F96BFDAE5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66" y="404664"/>
            <a:ext cx="8809867"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566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25A59E4-DEBB-477B-93EE-E415233C95AF}"/>
              </a:ext>
            </a:extLst>
          </p:cNvPr>
          <p:cNvSpPr>
            <a:spLocks noGrp="1"/>
          </p:cNvSpPr>
          <p:nvPr>
            <p:ph type="title"/>
          </p:nvPr>
        </p:nvSpPr>
        <p:spPr>
          <a:xfrm>
            <a:off x="457200" y="274638"/>
            <a:ext cx="8229600" cy="1143000"/>
          </a:xfrm>
        </p:spPr>
        <p:txBody>
          <a:bodyPr/>
          <a:lstStyle/>
          <a:p>
            <a:r>
              <a:rPr lang="en-GB" dirty="0">
                <a:latin typeface="CCW Cursive Writing 6" panose="03050602040000000000" pitchFamily="66" charset="0"/>
              </a:rPr>
              <a:t>Helping At Home</a:t>
            </a:r>
          </a:p>
        </p:txBody>
      </p:sp>
      <p:sp>
        <p:nvSpPr>
          <p:cNvPr id="5" name="Content Placeholder 2">
            <a:extLst>
              <a:ext uri="{FF2B5EF4-FFF2-40B4-BE49-F238E27FC236}">
                <a16:creationId xmlns="" xmlns:a16="http://schemas.microsoft.com/office/drawing/2014/main" id="{4F92BF64-BC64-4FB8-A921-F7C4C25A40D2}"/>
              </a:ext>
            </a:extLst>
          </p:cNvPr>
          <p:cNvSpPr>
            <a:spLocks noGrp="1"/>
          </p:cNvSpPr>
          <p:nvPr>
            <p:ph idx="1"/>
          </p:nvPr>
        </p:nvSpPr>
        <p:spPr>
          <a:xfrm>
            <a:off x="457200" y="1600200"/>
            <a:ext cx="8229600" cy="4525963"/>
          </a:xfrm>
        </p:spPr>
        <p:txBody>
          <a:bodyPr>
            <a:normAutofit fontScale="92500"/>
          </a:bodyPr>
          <a:lstStyle/>
          <a:p>
            <a:r>
              <a:rPr lang="en-GB" sz="2600" dirty="0">
                <a:latin typeface="CCW Cursive Writing 6" panose="03050602040000000000" pitchFamily="66" charset="0"/>
              </a:rPr>
              <a:t>Reading books and phonics flash cards/tricky words.</a:t>
            </a:r>
          </a:p>
          <a:p>
            <a:r>
              <a:rPr lang="en-GB" sz="2600" dirty="0">
                <a:latin typeface="CCW Cursive Writing 6" panose="03050602040000000000" pitchFamily="66" charset="0"/>
              </a:rPr>
              <a:t>Sounding out simple words as you are saying them.</a:t>
            </a:r>
          </a:p>
          <a:p>
            <a:r>
              <a:rPr lang="en-GB" sz="2600" dirty="0">
                <a:latin typeface="CCW Cursive Writing 6" panose="03050602040000000000" pitchFamily="66" charset="0"/>
              </a:rPr>
              <a:t>Pointing out words that begin with/have the new sound in them (these will be on the bottom of the weekly news).</a:t>
            </a:r>
          </a:p>
          <a:p>
            <a:r>
              <a:rPr lang="en-GB" sz="2600" dirty="0">
                <a:latin typeface="CCW Cursive Writing 6" panose="03050602040000000000" pitchFamily="66" charset="0"/>
              </a:rPr>
              <a:t>Using sounds rather than alphabet.</a:t>
            </a:r>
          </a:p>
          <a:p>
            <a:pPr marL="0" indent="0">
              <a:buNone/>
            </a:pPr>
            <a:r>
              <a:rPr lang="en-GB" dirty="0"/>
              <a:t> </a:t>
            </a:r>
          </a:p>
        </p:txBody>
      </p:sp>
      <p:pic>
        <p:nvPicPr>
          <p:cNvPr id="2" name="Picture 1"/>
          <p:cNvPicPr>
            <a:picLocks noChangeAspect="1"/>
          </p:cNvPicPr>
          <p:nvPr/>
        </p:nvPicPr>
        <p:blipFill>
          <a:blip r:embed="rId2"/>
          <a:stretch>
            <a:fillRect/>
          </a:stretch>
        </p:blipFill>
        <p:spPr>
          <a:xfrm>
            <a:off x="6084168" y="5085184"/>
            <a:ext cx="1656184" cy="1588122"/>
          </a:xfrm>
          <a:prstGeom prst="rect">
            <a:avLst/>
          </a:prstGeom>
        </p:spPr>
      </p:pic>
    </p:spTree>
    <p:extLst>
      <p:ext uri="{BB962C8B-B14F-4D97-AF65-F5344CB8AC3E}">
        <p14:creationId xmlns:p14="http://schemas.microsoft.com/office/powerpoint/2010/main" val="1351082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 xmlns:a16="http://schemas.microsoft.com/office/drawing/2014/main" id="{DCDB2887-1666-42A9-B737-A19F2CAC24CF}"/>
              </a:ext>
            </a:extLst>
          </p:cNvPr>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GB" sz="2800" dirty="0">
                <a:latin typeface="CCW Cursive Writing 6" pitchFamily="66" charset="0"/>
              </a:rPr>
              <a:t>Phonics play website</a:t>
            </a:r>
          </a:p>
          <a:p>
            <a:pPr>
              <a:buFontTx/>
              <a:buChar char="-"/>
            </a:pPr>
            <a:r>
              <a:rPr lang="en-GB" sz="2800" dirty="0" err="1">
                <a:latin typeface="CCW Cursive Writing 6" pitchFamily="66" charset="0"/>
              </a:rPr>
              <a:t>Youtube</a:t>
            </a:r>
            <a:r>
              <a:rPr lang="en-GB" sz="2800" dirty="0">
                <a:latin typeface="CCW Cursive Writing 6" pitchFamily="66" charset="0"/>
              </a:rPr>
              <a:t>: Jolly Phonics, Mr Brock </a:t>
            </a:r>
            <a:r>
              <a:rPr lang="en-GB" sz="2800" dirty="0" smtClean="0">
                <a:latin typeface="CCW Cursive Writing 6" pitchFamily="66" charset="0"/>
              </a:rPr>
              <a:t>phonics, letters and sounds videos.</a:t>
            </a:r>
            <a:endParaRPr lang="en-GB" sz="2800" dirty="0">
              <a:latin typeface="CCW Cursive Writing 6" pitchFamily="66" charset="0"/>
            </a:endParaRPr>
          </a:p>
          <a:p>
            <a:pPr>
              <a:buFontTx/>
              <a:buChar char="-"/>
            </a:pPr>
            <a:r>
              <a:rPr lang="en-GB" sz="2800" dirty="0" err="1">
                <a:latin typeface="CCW Cursive Writing 6" pitchFamily="66" charset="0"/>
              </a:rPr>
              <a:t>Alphablocks</a:t>
            </a:r>
            <a:endParaRPr lang="en-GB" sz="2800" dirty="0">
              <a:latin typeface="CCW Cursive Writing 6" pitchFamily="66" charset="0"/>
            </a:endParaRPr>
          </a:p>
          <a:p>
            <a:pPr>
              <a:buFontTx/>
              <a:buChar char="-"/>
            </a:pPr>
            <a:r>
              <a:rPr lang="en-GB" sz="2800" dirty="0">
                <a:latin typeface="CCW Cursive Writing 6" pitchFamily="66" charset="0"/>
              </a:rPr>
              <a:t>Teach Your Monster to Read website</a:t>
            </a:r>
          </a:p>
        </p:txBody>
      </p:sp>
      <p:sp>
        <p:nvSpPr>
          <p:cNvPr id="3" name="Title 1">
            <a:extLst>
              <a:ext uri="{FF2B5EF4-FFF2-40B4-BE49-F238E27FC236}">
                <a16:creationId xmlns="" xmlns:a16="http://schemas.microsoft.com/office/drawing/2014/main" id="{BDEC3449-964E-44F9-B8EB-D061B691A862}"/>
              </a:ext>
            </a:extLst>
          </p:cNvPr>
          <p:cNvSpPr txBox="1">
            <a:spLocks/>
          </p:cNvSpPr>
          <p:nvPr/>
        </p:nvSpPr>
        <p:spPr>
          <a:xfrm>
            <a:off x="457200" y="457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CCW Cursive Writing 6" panose="03050602040000000000" pitchFamily="66" charset="0"/>
              </a:rPr>
              <a:t>Helping At Home</a:t>
            </a:r>
          </a:p>
          <a:p>
            <a:endParaRPr lang="en-GB" dirty="0">
              <a:latin typeface="CCW Cursive Writing 6" panose="03050602040000000000" pitchFamily="66" charset="0"/>
            </a:endParaRPr>
          </a:p>
        </p:txBody>
      </p:sp>
      <p:pic>
        <p:nvPicPr>
          <p:cNvPr id="4" name="Picture 3"/>
          <p:cNvPicPr>
            <a:picLocks noChangeAspect="1"/>
          </p:cNvPicPr>
          <p:nvPr/>
        </p:nvPicPr>
        <p:blipFill>
          <a:blip r:embed="rId2"/>
          <a:stretch>
            <a:fillRect/>
          </a:stretch>
        </p:blipFill>
        <p:spPr>
          <a:xfrm>
            <a:off x="3347864" y="4725144"/>
            <a:ext cx="1905000" cy="1778000"/>
          </a:xfrm>
          <a:prstGeom prst="rect">
            <a:avLst/>
          </a:prstGeom>
        </p:spPr>
      </p:pic>
    </p:spTree>
    <p:extLst>
      <p:ext uri="{BB962C8B-B14F-4D97-AF65-F5344CB8AC3E}">
        <p14:creationId xmlns:p14="http://schemas.microsoft.com/office/powerpoint/2010/main" val="3171967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CW Cursive Writing 6" panose="03050602040000000000" pitchFamily="66" charset="0"/>
              </a:rPr>
              <a:t>Reading</a:t>
            </a:r>
          </a:p>
        </p:txBody>
      </p:sp>
      <p:sp>
        <p:nvSpPr>
          <p:cNvPr id="3" name="Content Placeholder 2"/>
          <p:cNvSpPr>
            <a:spLocks noGrp="1"/>
          </p:cNvSpPr>
          <p:nvPr>
            <p:ph idx="1"/>
          </p:nvPr>
        </p:nvSpPr>
        <p:spPr>
          <a:xfrm>
            <a:off x="467544" y="1268760"/>
            <a:ext cx="8219256" cy="4857403"/>
          </a:xfrm>
        </p:spPr>
        <p:txBody>
          <a:bodyPr>
            <a:noAutofit/>
          </a:bodyPr>
          <a:lstStyle/>
          <a:p>
            <a:r>
              <a:rPr lang="en-GB" sz="1600" dirty="0">
                <a:latin typeface="CCW Cursive Writing 6" panose="03050602040000000000" pitchFamily="66" charset="0"/>
              </a:rPr>
              <a:t>Children will be provided with a reading folder, reading </a:t>
            </a:r>
            <a:r>
              <a:rPr lang="en-GB" sz="1600" dirty="0" smtClean="0">
                <a:latin typeface="CCW Cursive Writing 6" panose="03050602040000000000" pitchFamily="66" charset="0"/>
              </a:rPr>
              <a:t>record (this will stay in school for now) </a:t>
            </a:r>
            <a:r>
              <a:rPr lang="en-GB" sz="1600" dirty="0">
                <a:latin typeface="CCW Cursive Writing 6" panose="03050602040000000000" pitchFamily="66" charset="0"/>
              </a:rPr>
              <a:t>and phonics cards.</a:t>
            </a:r>
          </a:p>
          <a:p>
            <a:r>
              <a:rPr lang="en-GB" sz="1600" dirty="0">
                <a:latin typeface="CCW Cursive Writing 6" panose="03050602040000000000" pitchFamily="66" charset="0"/>
              </a:rPr>
              <a:t>Each week they will take home a new library book (on Fridays) and a new reading book (any day of the week).</a:t>
            </a:r>
          </a:p>
          <a:p>
            <a:r>
              <a:rPr lang="en-GB" sz="1600" dirty="0">
                <a:latin typeface="CCW Cursive Writing 6" panose="03050602040000000000" pitchFamily="66" charset="0"/>
              </a:rPr>
              <a:t>Your child will be heard read at school once a week until Spring term when it will change to 3 times a week (books changed Monday, Wednesday and Friday).</a:t>
            </a:r>
          </a:p>
          <a:p>
            <a:r>
              <a:rPr lang="en-GB" sz="1600" dirty="0">
                <a:latin typeface="CCW Cursive Writing 6" panose="03050602040000000000" pitchFamily="66" charset="0"/>
              </a:rPr>
              <a:t>Children will move up each reading level when I feel they are ready to.</a:t>
            </a:r>
          </a:p>
          <a:p>
            <a:r>
              <a:rPr lang="en-GB" sz="1600" dirty="0">
                <a:latin typeface="CCW Cursive Writing 6" panose="03050602040000000000" pitchFamily="66" charset="0"/>
              </a:rPr>
              <a:t>Please ensure that reading folders come to school </a:t>
            </a:r>
            <a:r>
              <a:rPr lang="en-GB" sz="1600" b="1" dirty="0">
                <a:latin typeface="CCW Cursive Writing 6" panose="03050602040000000000" pitchFamily="66" charset="0"/>
              </a:rPr>
              <a:t>everyday</a:t>
            </a:r>
            <a:r>
              <a:rPr lang="en-GB" sz="1600" dirty="0">
                <a:latin typeface="CCW Cursive Writing 6" panose="03050602040000000000" pitchFamily="66" charset="0"/>
              </a:rPr>
              <a:t>, and are placed in the green box which will be on the table near the pegs.</a:t>
            </a:r>
          </a:p>
          <a:p>
            <a:r>
              <a:rPr lang="en-GB" sz="1600" dirty="0">
                <a:latin typeface="CCW Cursive Writing 6" panose="03050602040000000000" pitchFamily="66" charset="0"/>
              </a:rPr>
              <a:t>Please bring back library books on a Friday</a:t>
            </a:r>
          </a:p>
          <a:p>
            <a:pPr marL="0" indent="0">
              <a:buNone/>
            </a:pPr>
            <a:r>
              <a:rPr lang="en-GB" sz="1600" b="1" dirty="0">
                <a:latin typeface="CCW Cursive Writing 6" panose="03050602040000000000" pitchFamily="66" charset="0"/>
              </a:rPr>
              <a:t>Should you ever have any questions about supporting your child’s reading or phonics please let me know. </a:t>
            </a:r>
          </a:p>
        </p:txBody>
      </p:sp>
      <p:pic>
        <p:nvPicPr>
          <p:cNvPr id="4" name="Picture 3"/>
          <p:cNvPicPr>
            <a:picLocks noChangeAspect="1"/>
          </p:cNvPicPr>
          <p:nvPr/>
        </p:nvPicPr>
        <p:blipFill>
          <a:blip r:embed="rId2"/>
          <a:stretch>
            <a:fillRect/>
          </a:stretch>
        </p:blipFill>
        <p:spPr>
          <a:xfrm>
            <a:off x="1691680" y="116632"/>
            <a:ext cx="1008112" cy="1077372"/>
          </a:xfrm>
          <a:prstGeom prst="rect">
            <a:avLst/>
          </a:prstGeom>
        </p:spPr>
      </p:pic>
      <p:pic>
        <p:nvPicPr>
          <p:cNvPr id="5" name="Picture 4"/>
          <p:cNvPicPr>
            <a:picLocks noChangeAspect="1"/>
          </p:cNvPicPr>
          <p:nvPr/>
        </p:nvPicPr>
        <p:blipFill>
          <a:blip r:embed="rId3"/>
          <a:stretch>
            <a:fillRect/>
          </a:stretch>
        </p:blipFill>
        <p:spPr>
          <a:xfrm>
            <a:off x="6372200" y="29955"/>
            <a:ext cx="1296144" cy="1305469"/>
          </a:xfrm>
          <a:prstGeom prst="rect">
            <a:avLst/>
          </a:prstGeom>
        </p:spPr>
      </p:pic>
    </p:spTree>
    <p:extLst>
      <p:ext uri="{BB962C8B-B14F-4D97-AF65-F5344CB8AC3E}">
        <p14:creationId xmlns:p14="http://schemas.microsoft.com/office/powerpoint/2010/main" val="3141616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0BAEF8-A0BB-47A4-B5D6-8EDAB18C583E}"/>
              </a:ext>
            </a:extLst>
          </p:cNvPr>
          <p:cNvSpPr txBox="1">
            <a:spLocks/>
          </p:cNvSpPr>
          <p:nvPr/>
        </p:nvSpPr>
        <p:spPr>
          <a:xfrm>
            <a:off x="457200" y="40466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latin typeface="CCW Cursive Writing 6" panose="03050602040000000000" pitchFamily="66" charset="0"/>
              </a:rPr>
              <a:t>Maths</a:t>
            </a:r>
          </a:p>
        </p:txBody>
      </p:sp>
      <p:sp>
        <p:nvSpPr>
          <p:cNvPr id="3" name="Content Placeholder 2">
            <a:extLst>
              <a:ext uri="{FF2B5EF4-FFF2-40B4-BE49-F238E27FC236}">
                <a16:creationId xmlns="" xmlns:a16="http://schemas.microsoft.com/office/drawing/2014/main" id="{57808619-17C5-44B8-9628-F695F90C67DC}"/>
              </a:ext>
            </a:extLst>
          </p:cNvPr>
          <p:cNvSpPr txBox="1">
            <a:spLocks/>
          </p:cNvSpPr>
          <p:nvPr/>
        </p:nvSpPr>
        <p:spPr>
          <a:xfrm>
            <a:off x="467544" y="1268760"/>
            <a:ext cx="8219256" cy="4857403"/>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4500" dirty="0" smtClean="0">
                <a:latin typeface="CCW Cursive Writing 6" panose="03050602040000000000" pitchFamily="66" charset="0"/>
              </a:rPr>
              <a:t>We follow Maths Mastery curriculum at St. Peter’s (linked to Singapore maths). </a:t>
            </a:r>
            <a:endParaRPr lang="en-GB" sz="4500" dirty="0">
              <a:latin typeface="CCW Cursive Writing 6" panose="03050602040000000000" pitchFamily="66" charset="0"/>
            </a:endParaRPr>
          </a:p>
          <a:p>
            <a:r>
              <a:rPr lang="en-US" sz="4500" dirty="0">
                <a:latin typeface="CCW Cursive Writing 6" panose="03050602040000000000" pitchFamily="66" charset="0"/>
              </a:rPr>
              <a:t>This may then seem like number work is slower and more basic but the children are going to spend more time getting to know the numbers individually which links to mastery.</a:t>
            </a:r>
            <a:endParaRPr lang="en-GB" sz="4500" dirty="0">
              <a:latin typeface="CCW Cursive Writing 6" panose="03050602040000000000" pitchFamily="66" charset="0"/>
            </a:endParaRPr>
          </a:p>
        </p:txBody>
      </p:sp>
      <p:pic>
        <p:nvPicPr>
          <p:cNvPr id="4" name="Picture 3"/>
          <p:cNvPicPr>
            <a:picLocks noChangeAspect="1"/>
          </p:cNvPicPr>
          <p:nvPr/>
        </p:nvPicPr>
        <p:blipFill>
          <a:blip r:embed="rId2"/>
          <a:stretch>
            <a:fillRect/>
          </a:stretch>
        </p:blipFill>
        <p:spPr>
          <a:xfrm>
            <a:off x="1331640" y="116632"/>
            <a:ext cx="1811905" cy="1196752"/>
          </a:xfrm>
          <a:prstGeom prst="rect">
            <a:avLst/>
          </a:prstGeom>
        </p:spPr>
      </p:pic>
    </p:spTree>
    <p:extLst>
      <p:ext uri="{BB962C8B-B14F-4D97-AF65-F5344CB8AC3E}">
        <p14:creationId xmlns:p14="http://schemas.microsoft.com/office/powerpoint/2010/main" val="4210734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CW Cursive Writing 6" panose="03050602040000000000" pitchFamily="66" charset="0"/>
              </a:rPr>
              <a:t>Growth </a:t>
            </a:r>
            <a:r>
              <a:rPr lang="en-GB" dirty="0" err="1">
                <a:latin typeface="CCW Cursive Writing 6" panose="03050602040000000000" pitchFamily="66" charset="0"/>
              </a:rPr>
              <a:t>Mindset</a:t>
            </a:r>
            <a:endParaRPr lang="en-GB" dirty="0">
              <a:latin typeface="CCW Cursive Writing 6" panose="03050602040000000000" pitchFamily="66" charset="0"/>
            </a:endParaRPr>
          </a:p>
        </p:txBody>
      </p:sp>
      <p:sp>
        <p:nvSpPr>
          <p:cNvPr id="3" name="Content Placeholder 2"/>
          <p:cNvSpPr>
            <a:spLocks noGrp="1"/>
          </p:cNvSpPr>
          <p:nvPr>
            <p:ph idx="1"/>
          </p:nvPr>
        </p:nvSpPr>
        <p:spPr>
          <a:xfrm>
            <a:off x="457200" y="1600200"/>
            <a:ext cx="8075240" cy="4637111"/>
          </a:xfrm>
        </p:spPr>
        <p:txBody>
          <a:bodyPr>
            <a:normAutofit fontScale="92500" lnSpcReduction="10000"/>
          </a:bodyPr>
          <a:lstStyle/>
          <a:p>
            <a:r>
              <a:rPr lang="en-GB" sz="3100" dirty="0">
                <a:latin typeface="CCW Cursive Writing 6" panose="03050602040000000000" pitchFamily="66" charset="0"/>
              </a:rPr>
              <a:t>St Peters is a ‘Growth </a:t>
            </a:r>
            <a:r>
              <a:rPr lang="en-GB" sz="3100" dirty="0" err="1">
                <a:latin typeface="CCW Cursive Writing 6" panose="03050602040000000000" pitchFamily="66" charset="0"/>
              </a:rPr>
              <a:t>Mindset</a:t>
            </a:r>
            <a:r>
              <a:rPr lang="en-GB" sz="3100" dirty="0">
                <a:latin typeface="CCW Cursive Writing 6" panose="03050602040000000000" pitchFamily="66" charset="0"/>
              </a:rPr>
              <a:t> School’.</a:t>
            </a:r>
          </a:p>
          <a:p>
            <a:r>
              <a:rPr lang="en-GB" sz="3100" dirty="0">
                <a:latin typeface="CCW Cursive Writing 6" panose="03050602040000000000" pitchFamily="66" charset="0"/>
              </a:rPr>
              <a:t>Growth </a:t>
            </a:r>
            <a:r>
              <a:rPr lang="en-GB" sz="3100" dirty="0" err="1">
                <a:latin typeface="CCW Cursive Writing 6" panose="03050602040000000000" pitchFamily="66" charset="0"/>
              </a:rPr>
              <a:t>mindset</a:t>
            </a:r>
            <a:r>
              <a:rPr lang="en-GB" sz="3100" dirty="0">
                <a:latin typeface="CCW Cursive Writing 6" panose="03050602040000000000" pitchFamily="66" charset="0"/>
              </a:rPr>
              <a:t> focuses on ‘keeping on trying’ ‘I can’t do it yet’ ‘I can be better then my best’.</a:t>
            </a:r>
          </a:p>
          <a:p>
            <a:r>
              <a:rPr lang="en-GB" sz="3100" dirty="0">
                <a:latin typeface="CCW Cursive Writing 6" panose="03050602040000000000" pitchFamily="66" charset="0"/>
              </a:rPr>
              <a:t>Children will be taught Growth </a:t>
            </a:r>
            <a:r>
              <a:rPr lang="en-GB" sz="3100" dirty="0" err="1">
                <a:latin typeface="CCW Cursive Writing 6" panose="03050602040000000000" pitchFamily="66" charset="0"/>
              </a:rPr>
              <a:t>Mindset</a:t>
            </a:r>
            <a:r>
              <a:rPr lang="en-GB" sz="3100" dirty="0">
                <a:latin typeface="CCW Cursive Writing 6" panose="03050602040000000000" pitchFamily="66" charset="0"/>
              </a:rPr>
              <a:t> </a:t>
            </a:r>
            <a:r>
              <a:rPr lang="en-GB" sz="3100" dirty="0" smtClean="0">
                <a:latin typeface="CCW Cursive Writing 6" panose="03050602040000000000" pitchFamily="66" charset="0"/>
              </a:rPr>
              <a:t>lessons</a:t>
            </a:r>
            <a:r>
              <a:rPr lang="en-GB" sz="3100" dirty="0">
                <a:latin typeface="CCW Cursive Writing 6" panose="03050602040000000000" pitchFamily="66" charset="0"/>
              </a:rPr>
              <a:t> </a:t>
            </a:r>
            <a:r>
              <a:rPr lang="en-GB" sz="3100" dirty="0" smtClean="0">
                <a:latin typeface="CCW Cursive Writing 6" panose="03050602040000000000" pitchFamily="66" charset="0"/>
              </a:rPr>
              <a:t>and the </a:t>
            </a:r>
            <a:r>
              <a:rPr lang="en-GB" sz="3100" dirty="0" err="1" smtClean="0">
                <a:latin typeface="CCW Cursive Writing 6" panose="03050602040000000000" pitchFamily="66" charset="0"/>
              </a:rPr>
              <a:t>mindset</a:t>
            </a:r>
            <a:r>
              <a:rPr lang="en-GB" sz="3100" dirty="0" smtClean="0">
                <a:latin typeface="CCW Cursive Writing 6" panose="03050602040000000000" pitchFamily="66" charset="0"/>
              </a:rPr>
              <a:t> is encouraged at all times. </a:t>
            </a:r>
            <a:endParaRPr lang="en-GB" sz="3100" dirty="0">
              <a:latin typeface="CCW Cursive Writing 6" panose="03050602040000000000" pitchFamily="66" charset="0"/>
            </a:endParaRPr>
          </a:p>
        </p:txBody>
      </p:sp>
      <p:pic>
        <p:nvPicPr>
          <p:cNvPr id="5" name="Picture 4"/>
          <p:cNvPicPr>
            <a:picLocks noChangeAspect="1"/>
          </p:cNvPicPr>
          <p:nvPr/>
        </p:nvPicPr>
        <p:blipFill>
          <a:blip r:embed="rId2"/>
          <a:stretch>
            <a:fillRect/>
          </a:stretch>
        </p:blipFill>
        <p:spPr>
          <a:xfrm>
            <a:off x="7164288" y="1196752"/>
            <a:ext cx="1475529" cy="1465064"/>
          </a:xfrm>
          <a:prstGeom prst="rect">
            <a:avLst/>
          </a:prstGeom>
        </p:spPr>
      </p:pic>
    </p:spTree>
    <p:extLst>
      <p:ext uri="{BB962C8B-B14F-4D97-AF65-F5344CB8AC3E}">
        <p14:creationId xmlns:p14="http://schemas.microsoft.com/office/powerpoint/2010/main" val="4254310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CW Cursive Writing 6"/>
                <a:cs typeface="CCW Cursive Writing 6"/>
              </a:rPr>
              <a:t>Proud Of You Notes</a:t>
            </a:r>
          </a:p>
        </p:txBody>
      </p:sp>
      <p:sp>
        <p:nvSpPr>
          <p:cNvPr id="3" name="Content Placeholder 2"/>
          <p:cNvSpPr>
            <a:spLocks noGrp="1"/>
          </p:cNvSpPr>
          <p:nvPr>
            <p:ph idx="1"/>
          </p:nvPr>
        </p:nvSpPr>
        <p:spPr/>
        <p:txBody>
          <a:bodyPr>
            <a:normAutofit/>
          </a:bodyPr>
          <a:lstStyle/>
          <a:p>
            <a:r>
              <a:rPr lang="en-US" sz="2400" dirty="0">
                <a:latin typeface="CCW Cursive Writing 6"/>
                <a:cs typeface="CCW Cursive Writing 6"/>
              </a:rPr>
              <a:t>Parents are to fill out when their child does something amazing or achieves something they have not done before.</a:t>
            </a:r>
          </a:p>
          <a:p>
            <a:r>
              <a:rPr lang="en-US" sz="2400" dirty="0">
                <a:latin typeface="CCW Cursive Writing 6"/>
                <a:cs typeface="CCW Cursive Writing 6"/>
              </a:rPr>
              <a:t>Hand in to us and we can put them in learning journals and they can contribute to assessment.</a:t>
            </a:r>
          </a:p>
          <a:p>
            <a:r>
              <a:rPr lang="en-US" sz="2400" dirty="0">
                <a:latin typeface="CCW Cursive Writing 6"/>
                <a:cs typeface="CCW Cursive Writing 6"/>
              </a:rPr>
              <a:t>Please ask if you ever need more. </a:t>
            </a:r>
          </a:p>
        </p:txBody>
      </p:sp>
    </p:spTree>
    <p:extLst>
      <p:ext uri="{BB962C8B-B14F-4D97-AF65-F5344CB8AC3E}">
        <p14:creationId xmlns:p14="http://schemas.microsoft.com/office/powerpoint/2010/main" val="2661950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8229600" cy="1143000"/>
          </a:xfrm>
        </p:spPr>
        <p:txBody>
          <a:bodyPr>
            <a:noAutofit/>
          </a:bodyPr>
          <a:lstStyle/>
          <a:p>
            <a:r>
              <a:rPr lang="en-GB" sz="8000" dirty="0">
                <a:solidFill>
                  <a:schemeClr val="tx2"/>
                </a:solidFill>
                <a:latin typeface="CCW Cursive Writing 6" panose="03050602040000000000" pitchFamily="66" charset="0"/>
              </a:rPr>
              <a:t/>
            </a:r>
            <a:br>
              <a:rPr lang="en-GB" sz="8000" dirty="0">
                <a:solidFill>
                  <a:schemeClr val="tx2"/>
                </a:solidFill>
                <a:latin typeface="CCW Cursive Writing 6" panose="03050602040000000000" pitchFamily="66" charset="0"/>
              </a:rPr>
            </a:br>
            <a:r>
              <a:rPr lang="en-GB" sz="8000" dirty="0">
                <a:solidFill>
                  <a:schemeClr val="tx2"/>
                </a:solidFill>
                <a:latin typeface="CCW Cursive Writing 6" panose="03050602040000000000" pitchFamily="66" charset="0"/>
              </a:rPr>
              <a:t>Sally’s Weekends</a:t>
            </a:r>
          </a:p>
        </p:txBody>
      </p:sp>
      <p:pic>
        <p:nvPicPr>
          <p:cNvPr id="2051" name="Picture 3" descr="CIMG60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068960"/>
            <a:ext cx="2541141" cy="338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276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CW Cursive Writing 6" panose="03050602040000000000" pitchFamily="66" charset="0"/>
              </a:rPr>
              <a:t>Meet the Team</a:t>
            </a:r>
          </a:p>
        </p:txBody>
      </p:sp>
      <p:sp>
        <p:nvSpPr>
          <p:cNvPr id="3" name="Content Placeholder 2"/>
          <p:cNvSpPr>
            <a:spLocks noGrp="1"/>
          </p:cNvSpPr>
          <p:nvPr>
            <p:ph idx="1"/>
          </p:nvPr>
        </p:nvSpPr>
        <p:spPr>
          <a:xfrm>
            <a:off x="467544" y="1268760"/>
            <a:ext cx="8229600" cy="4525963"/>
          </a:xfrm>
        </p:spPr>
        <p:txBody>
          <a:bodyPr>
            <a:noAutofit/>
          </a:bodyPr>
          <a:lstStyle/>
          <a:p>
            <a:pPr marL="0" indent="0">
              <a:buNone/>
            </a:pPr>
            <a:r>
              <a:rPr lang="en-GB" sz="2400" dirty="0" smtClean="0">
                <a:latin typeface="CCW Cursive Writing 6" panose="03050602040000000000" pitchFamily="66" charset="0"/>
              </a:rPr>
              <a:t> Miss </a:t>
            </a:r>
            <a:r>
              <a:rPr lang="en-GB" sz="2400" dirty="0">
                <a:latin typeface="CCW Cursive Writing 6" panose="03050602040000000000" pitchFamily="66" charset="0"/>
              </a:rPr>
              <a:t>Hockley – class teacher. In everyday except </a:t>
            </a:r>
            <a:r>
              <a:rPr lang="en-GB" sz="2400" dirty="0" smtClean="0">
                <a:latin typeface="CCW Cursive Writing 6" panose="03050602040000000000" pitchFamily="66" charset="0"/>
              </a:rPr>
              <a:t>Monday afternoons (</a:t>
            </a:r>
            <a:r>
              <a:rPr lang="en-GB" sz="2400" dirty="0">
                <a:latin typeface="CCW Cursive Writing 6" panose="03050602040000000000" pitchFamily="66" charset="0"/>
              </a:rPr>
              <a:t>planning and assessment time). There may be exceptions to this if I have time for Maths leadership</a:t>
            </a:r>
            <a:r>
              <a:rPr lang="en-GB" sz="2400" dirty="0" smtClean="0">
                <a:latin typeface="CCW Cursive Writing 6" panose="03050602040000000000" pitchFamily="66" charset="0"/>
              </a:rPr>
              <a:t>.</a:t>
            </a:r>
            <a:endParaRPr lang="en-GB" sz="2400" dirty="0">
              <a:latin typeface="CCW Cursive Writing 6" panose="03050602040000000000"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573016"/>
            <a:ext cx="21939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394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a:latin typeface="CCW Cursive Writing 6"/>
                <a:cs typeface="CCW Cursive Writing 6"/>
              </a:rPr>
              <a:t>Prayer Bag</a:t>
            </a:r>
          </a:p>
        </p:txBody>
      </p:sp>
      <p:sp>
        <p:nvSpPr>
          <p:cNvPr id="3" name="Content Placeholder 2"/>
          <p:cNvSpPr>
            <a:spLocks noGrp="1"/>
          </p:cNvSpPr>
          <p:nvPr>
            <p:ph idx="1"/>
          </p:nvPr>
        </p:nvSpPr>
        <p:spPr/>
        <p:txBody>
          <a:bodyPr>
            <a:noAutofit/>
          </a:bodyPr>
          <a:lstStyle/>
          <a:p>
            <a:r>
              <a:rPr lang="en-US" sz="2400" dirty="0">
                <a:latin typeface="CCW Cursive Writing 6"/>
                <a:cs typeface="CCW Cursive Writing 6"/>
              </a:rPr>
              <a:t>Sent home on a rotation on a Friday and needs to be returned by Wednesday.</a:t>
            </a:r>
          </a:p>
          <a:p>
            <a:r>
              <a:rPr lang="en-US" sz="2400" dirty="0">
                <a:latin typeface="CCW Cursive Writing 6"/>
                <a:cs typeface="CCW Cursive Writing 6"/>
              </a:rPr>
              <a:t>There is a contents page inside with all the things in the bag.</a:t>
            </a:r>
          </a:p>
          <a:p>
            <a:r>
              <a:rPr lang="en-US" sz="2400" dirty="0">
                <a:latin typeface="CCW Cursive Writing 6"/>
                <a:cs typeface="CCW Cursive Writing 6"/>
              </a:rPr>
              <a:t>A thing to share as a family, write a prayer (shared in class), learn about the class saint.</a:t>
            </a:r>
          </a:p>
        </p:txBody>
      </p:sp>
    </p:spTree>
    <p:extLst>
      <p:ext uri="{BB962C8B-B14F-4D97-AF65-F5344CB8AC3E}">
        <p14:creationId xmlns:p14="http://schemas.microsoft.com/office/powerpoint/2010/main" val="3870079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smtClean="0">
                <a:latin typeface="CCW Cursive Writing 6"/>
                <a:cs typeface="CCW Cursive Writing 6"/>
              </a:rPr>
              <a:t>COVID-19</a:t>
            </a:r>
            <a:endParaRPr lang="en-US" dirty="0">
              <a:latin typeface="CCW Cursive Writing 6"/>
              <a:cs typeface="CCW Cursive Writing 6"/>
            </a:endParaRPr>
          </a:p>
        </p:txBody>
      </p:sp>
      <p:sp>
        <p:nvSpPr>
          <p:cNvPr id="3" name="Content Placeholder 2"/>
          <p:cNvSpPr>
            <a:spLocks noGrp="1"/>
          </p:cNvSpPr>
          <p:nvPr>
            <p:ph idx="1"/>
          </p:nvPr>
        </p:nvSpPr>
        <p:spPr>
          <a:xfrm>
            <a:off x="467544" y="1340768"/>
            <a:ext cx="8229600" cy="4525963"/>
          </a:xfrm>
        </p:spPr>
        <p:txBody>
          <a:bodyPr>
            <a:noAutofit/>
          </a:bodyPr>
          <a:lstStyle/>
          <a:p>
            <a:pPr marL="0" indent="0">
              <a:buNone/>
            </a:pPr>
            <a:r>
              <a:rPr lang="en-GB" sz="1600" dirty="0">
                <a:latin typeface="CCW Cursive Writing 6"/>
                <a:cs typeface="CCW Cursive Writing 6"/>
              </a:rPr>
              <a:t>The main symptoms of coronavirus (COVID-19) are:</a:t>
            </a:r>
          </a:p>
          <a:p>
            <a:r>
              <a:rPr lang="en-GB" sz="1600" b="1" dirty="0">
                <a:latin typeface="CCW Cursive Writing 6"/>
                <a:cs typeface="CCW Cursive Writing 6"/>
              </a:rPr>
              <a:t>a high temperature </a:t>
            </a:r>
            <a:r>
              <a:rPr lang="en-GB" sz="1600" dirty="0">
                <a:latin typeface="CCW Cursive Writing 6"/>
                <a:cs typeface="CCW Cursive Writing 6"/>
              </a:rPr>
              <a:t>– this means you feel hot to touch on your chest or back (you do not need to measure your temperature)</a:t>
            </a:r>
          </a:p>
          <a:p>
            <a:r>
              <a:rPr lang="en-GB" sz="1600" b="1" dirty="0">
                <a:latin typeface="CCW Cursive Writing 6"/>
                <a:cs typeface="CCW Cursive Writing 6"/>
              </a:rPr>
              <a:t>a new, continuous cough </a:t>
            </a:r>
            <a:r>
              <a:rPr lang="en-GB" sz="1600" dirty="0">
                <a:latin typeface="CCW Cursive Writing 6"/>
                <a:cs typeface="CCW Cursive Writing 6"/>
              </a:rPr>
              <a:t>– this means coughing a lot for more than an hour, or 3 or more coughing episodes in 24 hours (if you usually have a cough, it may be worse than usual)</a:t>
            </a:r>
          </a:p>
          <a:p>
            <a:r>
              <a:rPr lang="en-GB" sz="1600" b="1" dirty="0">
                <a:latin typeface="CCW Cursive Writing 6"/>
                <a:cs typeface="CCW Cursive Writing 6"/>
              </a:rPr>
              <a:t>a loss or change to your sense of smell or taste</a:t>
            </a:r>
            <a:r>
              <a:rPr lang="en-GB" sz="1600" dirty="0">
                <a:latin typeface="CCW Cursive Writing 6"/>
                <a:cs typeface="CCW Cursive Writing 6"/>
              </a:rPr>
              <a:t> – this means you've noticed you cannot smell or taste anything, or things smell or taste different to normal</a:t>
            </a:r>
          </a:p>
          <a:p>
            <a:pPr marL="0" indent="0">
              <a:buNone/>
            </a:pPr>
            <a:r>
              <a:rPr lang="en-GB" sz="1600" dirty="0">
                <a:latin typeface="CCW Cursive Writing 6"/>
                <a:cs typeface="CCW Cursive Writing 6"/>
              </a:rPr>
              <a:t>Do not send your child into school with any of the above and get them tested. Inform the school immediately test results received.</a:t>
            </a:r>
          </a:p>
          <a:p>
            <a:pPr marL="0" indent="0">
              <a:buNone/>
            </a:pPr>
            <a:r>
              <a:rPr lang="en-GB" sz="1600" dirty="0">
                <a:latin typeface="CCW Cursive Writing 6"/>
                <a:cs typeface="CCW Cursive Writing 6"/>
              </a:rPr>
              <a:t>If in doubt don’t send them in</a:t>
            </a:r>
            <a:br>
              <a:rPr lang="en-GB" sz="1600" dirty="0">
                <a:latin typeface="CCW Cursive Writing 6"/>
                <a:cs typeface="CCW Cursive Writing 6"/>
              </a:rPr>
            </a:br>
            <a:endParaRPr lang="en-GB" sz="1600" dirty="0" smtClean="0">
              <a:latin typeface="CCW Cursive Writing 6"/>
              <a:cs typeface="CCW Cursive Writing 6"/>
            </a:endParaRPr>
          </a:p>
          <a:p>
            <a:pPr marL="0" indent="0">
              <a:buNone/>
            </a:pPr>
            <a:r>
              <a:rPr lang="en-GB" sz="1600" dirty="0">
                <a:latin typeface="CCW Cursive Writing 6"/>
                <a:cs typeface="CCW Cursive Writing 6"/>
              </a:rPr>
              <a:t>If there is a confirmed case Thames Valley Authority will take the lead</a:t>
            </a:r>
          </a:p>
          <a:p>
            <a:pPr marL="0" indent="0">
              <a:buNone/>
            </a:pPr>
            <a:endParaRPr lang="en-GB" sz="1800" dirty="0">
              <a:latin typeface="CCW Cursive Writing 6"/>
              <a:cs typeface="CCW Cursive Writing 6"/>
            </a:endParaRPr>
          </a:p>
        </p:txBody>
      </p:sp>
    </p:spTree>
    <p:extLst>
      <p:ext uri="{BB962C8B-B14F-4D97-AF65-F5344CB8AC3E}">
        <p14:creationId xmlns:p14="http://schemas.microsoft.com/office/powerpoint/2010/main" val="3544696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217024" cy="1143000"/>
          </a:xfrm>
        </p:spPr>
        <p:txBody>
          <a:bodyPr>
            <a:noAutofit/>
          </a:bodyPr>
          <a:lstStyle/>
          <a:p>
            <a:r>
              <a:rPr lang="en-US" sz="3200" dirty="0" smtClean="0">
                <a:latin typeface="CCW Cursive Writing 6"/>
                <a:cs typeface="CCW Cursive Writing 6"/>
              </a:rPr>
              <a:t>Punctuality and Attendance</a:t>
            </a:r>
            <a:endParaRPr lang="en-US" sz="3200" dirty="0">
              <a:latin typeface="CCW Cursive Writing 6"/>
              <a:cs typeface="CCW Cursive Writing 6"/>
            </a:endParaRPr>
          </a:p>
        </p:txBody>
      </p:sp>
      <p:sp>
        <p:nvSpPr>
          <p:cNvPr id="3" name="Content Placeholder 2"/>
          <p:cNvSpPr>
            <a:spLocks noGrp="1"/>
          </p:cNvSpPr>
          <p:nvPr>
            <p:ph idx="1"/>
          </p:nvPr>
        </p:nvSpPr>
        <p:spPr>
          <a:xfrm>
            <a:off x="467544" y="1340768"/>
            <a:ext cx="8229600" cy="4525963"/>
          </a:xfrm>
        </p:spPr>
        <p:txBody>
          <a:bodyPr>
            <a:noAutofit/>
          </a:bodyPr>
          <a:lstStyle/>
          <a:p>
            <a:pPr marL="0" indent="0">
              <a:buNone/>
            </a:pPr>
            <a:r>
              <a:rPr lang="en-GB" sz="1800" b="1" u="sng" dirty="0" smtClean="0">
                <a:latin typeface="CCW Cursive Writing 6"/>
                <a:cs typeface="CCW Cursive Writing 6"/>
              </a:rPr>
              <a:t>Staggered </a:t>
            </a:r>
            <a:r>
              <a:rPr lang="en-GB" sz="1800" b="1" u="sng" dirty="0">
                <a:latin typeface="CCW Cursive Writing 6"/>
                <a:cs typeface="CCW Cursive Writing 6"/>
              </a:rPr>
              <a:t>start</a:t>
            </a:r>
          </a:p>
          <a:p>
            <a:r>
              <a:rPr lang="en-GB" sz="1600" dirty="0">
                <a:latin typeface="CCW Cursive Writing 6"/>
                <a:cs typeface="CCW Cursive Writing 6"/>
              </a:rPr>
              <a:t>Please don’t come before your child’s class start time </a:t>
            </a:r>
            <a:r>
              <a:rPr lang="en-GB" sz="1600" dirty="0" smtClean="0">
                <a:latin typeface="CCW Cursive Writing 6"/>
                <a:cs typeface="CCW Cursive Writing 6"/>
              </a:rPr>
              <a:t>(9.10)</a:t>
            </a:r>
            <a:endParaRPr lang="en-GB" sz="1600" dirty="0">
              <a:latin typeface="CCW Cursive Writing 6"/>
              <a:cs typeface="CCW Cursive Writing 6"/>
            </a:endParaRPr>
          </a:p>
          <a:p>
            <a:r>
              <a:rPr lang="en-GB" sz="1600" dirty="0">
                <a:latin typeface="CCW Cursive Writing 6"/>
                <a:cs typeface="CCW Cursive Writing 6"/>
              </a:rPr>
              <a:t>If you have children in more than 1 year group there is a waiting zone in the playground</a:t>
            </a:r>
          </a:p>
          <a:p>
            <a:r>
              <a:rPr lang="en-GB" sz="1600" dirty="0">
                <a:latin typeface="CCW Cursive Writing 6"/>
                <a:cs typeface="CCW Cursive Writing 6"/>
              </a:rPr>
              <a:t>If you are early please wait in your car if you have driven</a:t>
            </a:r>
          </a:p>
          <a:p>
            <a:r>
              <a:rPr lang="en-GB" sz="1600" dirty="0">
                <a:latin typeface="CCW Cursive Writing 6"/>
                <a:cs typeface="CCW Cursive Writing 6"/>
              </a:rPr>
              <a:t>If have to wait stand in a line by the hedge (socially distanced) so other parents can walk safely </a:t>
            </a:r>
            <a:r>
              <a:rPr lang="en-GB" sz="1600" dirty="0" smtClean="0">
                <a:latin typeface="CCW Cursive Writing 6"/>
                <a:cs typeface="CCW Cursive Writing 6"/>
              </a:rPr>
              <a:t>past.</a:t>
            </a:r>
          </a:p>
          <a:p>
            <a:r>
              <a:rPr lang="en-GB" sz="1600" dirty="0">
                <a:latin typeface="CCW Cursive Writing 6"/>
                <a:cs typeface="CCW Cursive Writing 6"/>
              </a:rPr>
              <a:t>When you have dropped your child please exit Prospect Road via the opposite side of the road as quickly as possible to keep everybody socially </a:t>
            </a:r>
            <a:r>
              <a:rPr lang="en-GB" sz="1600" dirty="0" smtClean="0">
                <a:latin typeface="CCW Cursive Writing 6"/>
                <a:cs typeface="CCW Cursive Writing 6"/>
              </a:rPr>
              <a:t>distanced.</a:t>
            </a:r>
          </a:p>
          <a:p>
            <a:r>
              <a:rPr lang="en-GB" sz="1600" dirty="0" smtClean="0">
                <a:latin typeface="CCW Cursive Writing 6"/>
                <a:cs typeface="CCW Cursive Writing 6"/>
              </a:rPr>
              <a:t>Please </a:t>
            </a:r>
            <a:r>
              <a:rPr lang="en-GB" sz="1600" dirty="0">
                <a:latin typeface="CCW Cursive Writing 6"/>
                <a:cs typeface="CCW Cursive Writing 6"/>
              </a:rPr>
              <a:t>keep to the one way system in </a:t>
            </a:r>
            <a:r>
              <a:rPr lang="en-GB" sz="1600" dirty="0" smtClean="0">
                <a:latin typeface="CCW Cursive Writing 6"/>
                <a:cs typeface="CCW Cursive Writing 6"/>
              </a:rPr>
              <a:t>school</a:t>
            </a:r>
          </a:p>
          <a:p>
            <a:pPr marL="0" indent="0">
              <a:buNone/>
            </a:pPr>
            <a:r>
              <a:rPr lang="en-GB" sz="1600" b="1" u="sng" dirty="0" smtClean="0">
                <a:latin typeface="CCW Cursive Writing 6"/>
                <a:cs typeface="CCW Cursive Writing 6"/>
              </a:rPr>
              <a:t>Staggered finish</a:t>
            </a:r>
          </a:p>
          <a:p>
            <a:r>
              <a:rPr lang="en-GB" sz="1600" dirty="0" smtClean="0">
                <a:latin typeface="CCW Cursive Writing 6"/>
                <a:cs typeface="CCW Cursive Writing 6"/>
              </a:rPr>
              <a:t>Our finish time is 2.45 at the quiet room door.</a:t>
            </a:r>
          </a:p>
          <a:p>
            <a:r>
              <a:rPr lang="en-GB" sz="1600" dirty="0" smtClean="0">
                <a:latin typeface="CCW Cursive Writing 6"/>
                <a:cs typeface="CCW Cursive Writing 6"/>
              </a:rPr>
              <a:t>If you have an older child, come for their time.</a:t>
            </a:r>
          </a:p>
          <a:p>
            <a:endParaRPr lang="en-GB" sz="1600" dirty="0">
              <a:latin typeface="CCW Cursive Writing 6"/>
              <a:cs typeface="CCW Cursive Writing 6"/>
            </a:endParaRPr>
          </a:p>
          <a:p>
            <a:endParaRPr lang="en-GB" sz="1600" dirty="0">
              <a:latin typeface="CCW Cursive Writing 6"/>
              <a:cs typeface="CCW Cursive Writing 6"/>
            </a:endParaRPr>
          </a:p>
          <a:p>
            <a:pPr marL="0" indent="0">
              <a:buNone/>
            </a:pPr>
            <a:r>
              <a:rPr lang="en-GB" sz="1600" dirty="0">
                <a:latin typeface="CCW Cursive Writing 6"/>
                <a:cs typeface="CCW Cursive Writing 6"/>
              </a:rPr>
              <a:t/>
            </a:r>
            <a:br>
              <a:rPr lang="en-GB" sz="1600" dirty="0">
                <a:latin typeface="CCW Cursive Writing 6"/>
                <a:cs typeface="CCW Cursive Writing 6"/>
              </a:rPr>
            </a:br>
            <a:endParaRPr lang="en-GB" sz="1600" dirty="0">
              <a:latin typeface="CCW Cursive Writing 6"/>
              <a:cs typeface="CCW Cursive Writing 6"/>
            </a:endParaRPr>
          </a:p>
        </p:txBody>
      </p:sp>
    </p:spTree>
    <p:extLst>
      <p:ext uri="{BB962C8B-B14F-4D97-AF65-F5344CB8AC3E}">
        <p14:creationId xmlns:p14="http://schemas.microsoft.com/office/powerpoint/2010/main" val="1768723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CW Cursive Writing 6" panose="03050602040000000000" pitchFamily="66" charset="0"/>
              </a:rPr>
              <a:t>Punctuality and Attendance</a:t>
            </a:r>
          </a:p>
        </p:txBody>
      </p:sp>
      <p:sp>
        <p:nvSpPr>
          <p:cNvPr id="3" name="Content Placeholder 2"/>
          <p:cNvSpPr>
            <a:spLocks noGrp="1"/>
          </p:cNvSpPr>
          <p:nvPr>
            <p:ph idx="1"/>
          </p:nvPr>
        </p:nvSpPr>
        <p:spPr>
          <a:xfrm>
            <a:off x="539552" y="1196752"/>
            <a:ext cx="8229600" cy="5400600"/>
          </a:xfrm>
        </p:spPr>
        <p:txBody>
          <a:bodyPr>
            <a:noAutofit/>
          </a:bodyPr>
          <a:lstStyle/>
          <a:p>
            <a:endParaRPr lang="en-GB" sz="2000" dirty="0" smtClean="0">
              <a:latin typeface="CCW Cursive Writing 6" panose="03050602040000000000" pitchFamily="66" charset="0"/>
            </a:endParaRPr>
          </a:p>
          <a:p>
            <a:r>
              <a:rPr lang="en-GB" sz="2000" dirty="0" smtClean="0">
                <a:latin typeface="CCW Cursive Writing 6" panose="03050602040000000000" pitchFamily="66" charset="0"/>
              </a:rPr>
              <a:t>If you are late please enter through the school office.</a:t>
            </a:r>
            <a:endParaRPr lang="en-GB" sz="2000" dirty="0">
              <a:latin typeface="CCW Cursive Writing 6" panose="03050602040000000000" pitchFamily="66" charset="0"/>
            </a:endParaRPr>
          </a:p>
          <a:p>
            <a:r>
              <a:rPr lang="en-GB" sz="2000" dirty="0" smtClean="0">
                <a:latin typeface="CCW Cursive Writing 6" panose="03050602040000000000" pitchFamily="66" charset="0"/>
              </a:rPr>
              <a:t>If </a:t>
            </a:r>
            <a:r>
              <a:rPr lang="en-GB" sz="2000" dirty="0">
                <a:latin typeface="CCW Cursive Writing 6" panose="03050602040000000000" pitchFamily="66" charset="0"/>
              </a:rPr>
              <a:t>there is consistent lateness a letter will be sent and a meeting may be arranged.</a:t>
            </a:r>
          </a:p>
          <a:p>
            <a:r>
              <a:rPr lang="en-GB" sz="2000" dirty="0">
                <a:latin typeface="CCW Cursive Writing 6" panose="03050602040000000000" pitchFamily="66" charset="0"/>
              </a:rPr>
              <a:t>Holidays are not authorised. (Absence forms can be collected from the office).</a:t>
            </a:r>
          </a:p>
        </p:txBody>
      </p:sp>
      <p:pic>
        <p:nvPicPr>
          <p:cNvPr id="4" name="Picture 3"/>
          <p:cNvPicPr>
            <a:picLocks noChangeAspect="1"/>
          </p:cNvPicPr>
          <p:nvPr/>
        </p:nvPicPr>
        <p:blipFill>
          <a:blip r:embed="rId2"/>
          <a:stretch>
            <a:fillRect/>
          </a:stretch>
        </p:blipFill>
        <p:spPr>
          <a:xfrm>
            <a:off x="3203848" y="4077072"/>
            <a:ext cx="2088232" cy="2477563"/>
          </a:xfrm>
          <a:prstGeom prst="rect">
            <a:avLst/>
          </a:prstGeom>
        </p:spPr>
      </p:pic>
    </p:spTree>
    <p:extLst>
      <p:ext uri="{BB962C8B-B14F-4D97-AF65-F5344CB8AC3E}">
        <p14:creationId xmlns:p14="http://schemas.microsoft.com/office/powerpoint/2010/main" val="3439369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GB" dirty="0">
                <a:latin typeface="CCW Cursive Writing 6" panose="03050602040000000000" pitchFamily="66" charset="0"/>
              </a:rPr>
              <a:t>Punctuality and Attendance</a:t>
            </a:r>
          </a:p>
        </p:txBody>
      </p:sp>
      <p:sp>
        <p:nvSpPr>
          <p:cNvPr id="6" name="Content Placeholder 2"/>
          <p:cNvSpPr>
            <a:spLocks noGrp="1"/>
          </p:cNvSpPr>
          <p:nvPr>
            <p:ph idx="1"/>
          </p:nvPr>
        </p:nvSpPr>
        <p:spPr>
          <a:xfrm>
            <a:off x="539552" y="1196752"/>
            <a:ext cx="8229600" cy="5400600"/>
          </a:xfrm>
        </p:spPr>
        <p:txBody>
          <a:bodyPr>
            <a:noAutofit/>
          </a:bodyPr>
          <a:lstStyle/>
          <a:p>
            <a:endParaRPr lang="en-GB" sz="2000" dirty="0" smtClean="0">
              <a:latin typeface="CCW Cursive Writing 6" panose="03050602040000000000" pitchFamily="66" charset="0"/>
            </a:endParaRPr>
          </a:p>
          <a:p>
            <a:r>
              <a:rPr lang="en-GB" sz="2000" dirty="0" smtClean="0">
                <a:latin typeface="CCW Cursive Writing 6" panose="03050602040000000000" pitchFamily="66" charset="0"/>
              </a:rPr>
              <a:t>Please inform the office of absence.</a:t>
            </a:r>
          </a:p>
          <a:p>
            <a:r>
              <a:rPr lang="en-GB" sz="2000" dirty="0" smtClean="0">
                <a:latin typeface="CCW Cursive Writing 6" panose="03050602040000000000" pitchFamily="66" charset="0"/>
              </a:rPr>
              <a:t>You will receive a call at 9.30 if we have any absences we are not aware of.</a:t>
            </a:r>
          </a:p>
          <a:p>
            <a:r>
              <a:rPr lang="en-GB" sz="2000" dirty="0">
                <a:latin typeface="CCW Cursive Writing 6"/>
                <a:cs typeface="CCW Cursive Writing 6"/>
              </a:rPr>
              <a:t>No child should return to school until 48hours after vomiting</a:t>
            </a:r>
          </a:p>
          <a:p>
            <a:r>
              <a:rPr lang="en-GB" sz="2000" dirty="0">
                <a:latin typeface="CCW Cursive Writing 6"/>
                <a:cs typeface="CCW Cursive Writing 6"/>
              </a:rPr>
              <a:t>Your child should not be in school with an upset stomach for 48 hours.</a:t>
            </a:r>
          </a:p>
          <a:p>
            <a:endParaRPr lang="en-GB" sz="2000" dirty="0">
              <a:latin typeface="CCW Cursive Writing 6" panose="03050602040000000000" pitchFamily="66" charset="0"/>
            </a:endParaRPr>
          </a:p>
        </p:txBody>
      </p:sp>
      <p:pic>
        <p:nvPicPr>
          <p:cNvPr id="7" name="Picture 6"/>
          <p:cNvPicPr>
            <a:picLocks noChangeAspect="1"/>
          </p:cNvPicPr>
          <p:nvPr/>
        </p:nvPicPr>
        <p:blipFill>
          <a:blip r:embed="rId2"/>
          <a:stretch>
            <a:fillRect/>
          </a:stretch>
        </p:blipFill>
        <p:spPr>
          <a:xfrm>
            <a:off x="3491880" y="4437112"/>
            <a:ext cx="1955800" cy="1778000"/>
          </a:xfrm>
          <a:prstGeom prst="rect">
            <a:avLst/>
          </a:prstGeom>
        </p:spPr>
      </p:pic>
    </p:spTree>
    <p:extLst>
      <p:ext uri="{BB962C8B-B14F-4D97-AF65-F5344CB8AC3E}">
        <p14:creationId xmlns:p14="http://schemas.microsoft.com/office/powerpoint/2010/main" val="1107583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CW Cursive Writing 6" panose="03050602040000000000" pitchFamily="66" charset="0"/>
              </a:rPr>
              <a:t>Snack/lunch times</a:t>
            </a:r>
          </a:p>
        </p:txBody>
      </p:sp>
      <p:sp>
        <p:nvSpPr>
          <p:cNvPr id="3" name="Content Placeholder 2"/>
          <p:cNvSpPr>
            <a:spLocks noGrp="1"/>
          </p:cNvSpPr>
          <p:nvPr>
            <p:ph idx="1"/>
          </p:nvPr>
        </p:nvSpPr>
        <p:spPr>
          <a:xfrm>
            <a:off x="395536" y="2332037"/>
            <a:ext cx="8229600" cy="4525963"/>
          </a:xfrm>
        </p:spPr>
        <p:txBody>
          <a:bodyPr>
            <a:normAutofit fontScale="77500" lnSpcReduction="20000"/>
          </a:bodyPr>
          <a:lstStyle/>
          <a:p>
            <a:r>
              <a:rPr lang="en-GB" sz="2800" dirty="0">
                <a:latin typeface="CCW Cursive Writing 6" panose="03050602040000000000" pitchFamily="66" charset="0"/>
              </a:rPr>
              <a:t>Snacks should be ‘snacks’ and should be fruit or vegetables. We will ask children to take any snacks back home if they are not considered a healthy option.</a:t>
            </a:r>
          </a:p>
          <a:p>
            <a:r>
              <a:rPr lang="en-GB" sz="2800" dirty="0">
                <a:latin typeface="CCW Cursive Writing 6" panose="03050602040000000000" pitchFamily="66" charset="0"/>
              </a:rPr>
              <a:t>Please ensure you are ordering hot dinners – please let me know if you are having any problems with this.</a:t>
            </a:r>
          </a:p>
          <a:p>
            <a:r>
              <a:rPr lang="en-GB" sz="2800" dirty="0">
                <a:latin typeface="CCW Cursive Writing 6" panose="03050602040000000000" pitchFamily="66" charset="0"/>
              </a:rPr>
              <a:t>Healthy lunches – no nuts/seeds or kiwi fruit.</a:t>
            </a:r>
          </a:p>
          <a:p>
            <a:r>
              <a:rPr lang="en-US" sz="2800" dirty="0">
                <a:latin typeface="CCW Cursive Writing 6" panose="03050602040000000000" pitchFamily="66" charset="0"/>
              </a:rPr>
              <a:t>Birthdays: we are now asking parents not to bring in sweets/cakes for </a:t>
            </a:r>
            <a:r>
              <a:rPr lang="en-US" sz="2800" dirty="0" smtClean="0">
                <a:latin typeface="CCW Cursive Writing 6" panose="03050602040000000000" pitchFamily="66" charset="0"/>
              </a:rPr>
              <a:t>birthdays. We will celebrate birthdays in class. </a:t>
            </a:r>
            <a:endParaRPr lang="en-GB" sz="2800" dirty="0">
              <a:latin typeface="CCW Cursive Writing 6" panose="03050602040000000000" pitchFamily="66" charset="0"/>
            </a:endParaRPr>
          </a:p>
          <a:p>
            <a:pPr marL="0" indent="0">
              <a:buNone/>
            </a:pPr>
            <a:endParaRPr lang="en-GB" dirty="0"/>
          </a:p>
        </p:txBody>
      </p:sp>
      <p:pic>
        <p:nvPicPr>
          <p:cNvPr id="4" name="Picture 3"/>
          <p:cNvPicPr>
            <a:picLocks noChangeAspect="1"/>
          </p:cNvPicPr>
          <p:nvPr/>
        </p:nvPicPr>
        <p:blipFill>
          <a:blip r:embed="rId2"/>
          <a:stretch>
            <a:fillRect/>
          </a:stretch>
        </p:blipFill>
        <p:spPr>
          <a:xfrm>
            <a:off x="3491880" y="1196752"/>
            <a:ext cx="1656184" cy="1053006"/>
          </a:xfrm>
          <a:prstGeom prst="rect">
            <a:avLst/>
          </a:prstGeom>
        </p:spPr>
      </p:pic>
    </p:spTree>
    <p:extLst>
      <p:ext uri="{BB962C8B-B14F-4D97-AF65-F5344CB8AC3E}">
        <p14:creationId xmlns:p14="http://schemas.microsoft.com/office/powerpoint/2010/main" val="1985950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CW Cursive Writing 6" panose="03050602040000000000" pitchFamily="66" charset="0"/>
              </a:rPr>
              <a:t>Behaviour</a:t>
            </a:r>
          </a:p>
        </p:txBody>
      </p:sp>
      <p:sp>
        <p:nvSpPr>
          <p:cNvPr id="3" name="Content Placeholder 2"/>
          <p:cNvSpPr>
            <a:spLocks noGrp="1"/>
          </p:cNvSpPr>
          <p:nvPr>
            <p:ph idx="1"/>
          </p:nvPr>
        </p:nvSpPr>
        <p:spPr>
          <a:xfrm>
            <a:off x="457200" y="1268760"/>
            <a:ext cx="8229600" cy="5256584"/>
          </a:xfrm>
        </p:spPr>
        <p:txBody>
          <a:bodyPr>
            <a:normAutofit fontScale="62500" lnSpcReduction="20000"/>
          </a:bodyPr>
          <a:lstStyle/>
          <a:p>
            <a:r>
              <a:rPr lang="en-GB" dirty="0">
                <a:latin typeface="CCW Cursive Writing 6" panose="03050602040000000000" pitchFamily="66" charset="0"/>
              </a:rPr>
              <a:t>Our school behaviour policy revolves around our school rules, ‘faces’ and reflection.</a:t>
            </a:r>
          </a:p>
          <a:p>
            <a:r>
              <a:rPr lang="en-GB" dirty="0">
                <a:latin typeface="CCW Cursive Writing 6" panose="03050602040000000000" pitchFamily="66" charset="0"/>
              </a:rPr>
              <a:t>Children have 3 chances before being put in reflection (unless it is any form of hurt/bullying).</a:t>
            </a:r>
          </a:p>
          <a:p>
            <a:r>
              <a:rPr lang="en-GB" dirty="0">
                <a:latin typeface="CCW Cursive Writing 6" panose="03050602040000000000" pitchFamily="66" charset="0"/>
              </a:rPr>
              <a:t>Reflection means that children will </a:t>
            </a:r>
            <a:r>
              <a:rPr lang="en-GB" dirty="0" smtClean="0">
                <a:latin typeface="CCW Cursive Writing 6" panose="03050602040000000000" pitchFamily="66" charset="0"/>
              </a:rPr>
              <a:t>miss their </a:t>
            </a:r>
            <a:r>
              <a:rPr lang="en-GB" dirty="0">
                <a:latin typeface="CCW Cursive Writing 6" panose="03050602040000000000" pitchFamily="66" charset="0"/>
              </a:rPr>
              <a:t>lunch play. Children will eat their lunch in reflection.</a:t>
            </a:r>
          </a:p>
          <a:p>
            <a:r>
              <a:rPr lang="en-GB" dirty="0">
                <a:latin typeface="CCW Cursive Writing 6" panose="03050602040000000000" pitchFamily="66" charset="0"/>
              </a:rPr>
              <a:t>Parents are sent a letter to inform them that their child has been in reflection.</a:t>
            </a:r>
          </a:p>
          <a:p>
            <a:r>
              <a:rPr lang="en-GB" dirty="0">
                <a:latin typeface="CCW Cursive Writing 6" panose="03050602040000000000" pitchFamily="66" charset="0"/>
              </a:rPr>
              <a:t>If the child has been in reflection twice in one week, a conversation will happen with parents.</a:t>
            </a:r>
          </a:p>
          <a:p>
            <a:r>
              <a:rPr lang="en-GB" dirty="0">
                <a:latin typeface="CCW Cursive Writing 6" panose="03050602040000000000" pitchFamily="66" charset="0"/>
              </a:rPr>
              <a:t>If issues are not resolved, a behaviour management plan will be written. </a:t>
            </a:r>
          </a:p>
          <a:p>
            <a:pPr marL="0" indent="0">
              <a:buNone/>
            </a:pPr>
            <a:endParaRPr lang="en-GB" dirty="0">
              <a:latin typeface="CCW Cursive Writing 6" panose="03050602040000000000" pitchFamily="66" charset="0"/>
            </a:endParaRPr>
          </a:p>
          <a:p>
            <a:pPr marL="0" indent="0">
              <a:buNone/>
            </a:pPr>
            <a:endParaRPr lang="en-GB" dirty="0"/>
          </a:p>
        </p:txBody>
      </p:sp>
    </p:spTree>
    <p:extLst>
      <p:ext uri="{BB962C8B-B14F-4D97-AF65-F5344CB8AC3E}">
        <p14:creationId xmlns:p14="http://schemas.microsoft.com/office/powerpoint/2010/main" val="3946789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N:\Downloads\IMG_97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106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CW Cursive Writing 6"/>
                <a:cs typeface="CCW Cursive Writing 6"/>
              </a:rPr>
              <a:t>Positive Behaviour</a:t>
            </a:r>
          </a:p>
        </p:txBody>
      </p:sp>
      <p:sp>
        <p:nvSpPr>
          <p:cNvPr id="3" name="Content Placeholder 2"/>
          <p:cNvSpPr>
            <a:spLocks noGrp="1"/>
          </p:cNvSpPr>
          <p:nvPr>
            <p:ph idx="1"/>
          </p:nvPr>
        </p:nvSpPr>
        <p:spPr/>
        <p:txBody>
          <a:bodyPr>
            <a:normAutofit fontScale="70000" lnSpcReduction="20000"/>
          </a:bodyPr>
          <a:lstStyle/>
          <a:p>
            <a:r>
              <a:rPr lang="en-GB" dirty="0" smtClean="0">
                <a:latin typeface="CCW Cursive Writing 6" panose="03050602040000000000" pitchFamily="66" charset="0"/>
              </a:rPr>
              <a:t>We have a sun on the chart for amazing answers or behaviour. </a:t>
            </a:r>
          </a:p>
          <a:p>
            <a:r>
              <a:rPr lang="en-GB" dirty="0" smtClean="0">
                <a:latin typeface="CCW Cursive Writing 6" panose="03050602040000000000" pitchFamily="66" charset="0"/>
              </a:rPr>
              <a:t>Children </a:t>
            </a:r>
            <a:r>
              <a:rPr lang="en-GB" dirty="0">
                <a:latin typeface="CCW Cursive Writing 6" panose="03050602040000000000" pitchFamily="66" charset="0"/>
              </a:rPr>
              <a:t>will receive a ‘Miss Hockley’ sticker for any excellent work, completing the writing or maths challenge, or being a PE superstar.</a:t>
            </a:r>
          </a:p>
          <a:p>
            <a:pPr>
              <a:buFontTx/>
              <a:buChar char="-"/>
            </a:pPr>
            <a:r>
              <a:rPr lang="en-GB" dirty="0">
                <a:latin typeface="CCW Cursive Writing 6" panose="03050602040000000000" pitchFamily="66" charset="0"/>
              </a:rPr>
              <a:t>Goal of the week.</a:t>
            </a:r>
          </a:p>
          <a:p>
            <a:pPr>
              <a:buFontTx/>
              <a:buChar char="-"/>
            </a:pPr>
            <a:r>
              <a:rPr lang="en-GB" dirty="0">
                <a:latin typeface="CCW Cursive Writing 6" panose="03050602040000000000" pitchFamily="66" charset="0"/>
              </a:rPr>
              <a:t>Star of the Week and Good Disciple</a:t>
            </a:r>
          </a:p>
          <a:p>
            <a:pPr>
              <a:buFontTx/>
              <a:buChar char="-"/>
            </a:pPr>
            <a:r>
              <a:rPr lang="en-GB" dirty="0">
                <a:latin typeface="CCW Cursive Writing 6" panose="03050602040000000000" pitchFamily="66" charset="0"/>
              </a:rPr>
              <a:t>Playground tokens</a:t>
            </a:r>
          </a:p>
          <a:p>
            <a:pPr>
              <a:buFontTx/>
              <a:buChar char="-"/>
            </a:pPr>
            <a:r>
              <a:rPr lang="en-GB" dirty="0">
                <a:latin typeface="CCW Cursive Writing 6" panose="03050602040000000000" pitchFamily="66" charset="0"/>
              </a:rPr>
              <a:t>Please let us know if there is anything going on at home that may affect your child in school.</a:t>
            </a:r>
          </a:p>
          <a:p>
            <a:endParaRPr lang="en-US" dirty="0"/>
          </a:p>
        </p:txBody>
      </p:sp>
    </p:spTree>
    <p:extLst>
      <p:ext uri="{BB962C8B-B14F-4D97-AF65-F5344CB8AC3E}">
        <p14:creationId xmlns:p14="http://schemas.microsoft.com/office/powerpoint/2010/main" val="127070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CW Cursive Writing 6"/>
                <a:cs typeface="CCW Cursive Writing 6"/>
              </a:rPr>
              <a:t>Reminders</a:t>
            </a:r>
          </a:p>
        </p:txBody>
      </p:sp>
      <p:sp>
        <p:nvSpPr>
          <p:cNvPr id="3" name="Content Placeholder 2"/>
          <p:cNvSpPr>
            <a:spLocks noGrp="1"/>
          </p:cNvSpPr>
          <p:nvPr>
            <p:ph idx="1"/>
          </p:nvPr>
        </p:nvSpPr>
        <p:spPr>
          <a:xfrm>
            <a:off x="457200" y="1600200"/>
            <a:ext cx="8229600" cy="4853136"/>
          </a:xfrm>
        </p:spPr>
        <p:txBody>
          <a:bodyPr>
            <a:normAutofit fontScale="70000" lnSpcReduction="20000"/>
          </a:bodyPr>
          <a:lstStyle/>
          <a:p>
            <a:r>
              <a:rPr lang="en-GB" dirty="0">
                <a:latin typeface="CCW Cursive Writing 6" panose="03050602040000000000" pitchFamily="66" charset="0"/>
              </a:rPr>
              <a:t> Any medication should be up to date (eg. Inhalers). Can only be administered by trained staff.</a:t>
            </a:r>
          </a:p>
          <a:p>
            <a:r>
              <a:rPr lang="en-GB" dirty="0">
                <a:latin typeface="CCW Cursive Writing 6" panose="03050602040000000000" pitchFamily="66" charset="0"/>
              </a:rPr>
              <a:t>Please bring money in an envelope.</a:t>
            </a:r>
          </a:p>
          <a:p>
            <a:r>
              <a:rPr lang="en-GB" dirty="0">
                <a:latin typeface="CCW Cursive Writing 6" panose="03050602040000000000" pitchFamily="66" charset="0"/>
              </a:rPr>
              <a:t>A reminder to ensure all school uniform is neat and tidy and </a:t>
            </a:r>
            <a:r>
              <a:rPr lang="en-GB" b="1" dirty="0">
                <a:latin typeface="CCW Cursive Writing 6" panose="03050602040000000000" pitchFamily="66" charset="0"/>
              </a:rPr>
              <a:t>named</a:t>
            </a:r>
            <a:r>
              <a:rPr lang="en-GB" dirty="0">
                <a:latin typeface="CCW Cursive Writing 6" panose="03050602040000000000" pitchFamily="66" charset="0"/>
              </a:rPr>
              <a:t>. Long hair should be tied back. I will try my best to keep your child’s uniform as clean as possible but sometimes muddy clothes can mean great learning!</a:t>
            </a:r>
          </a:p>
          <a:p>
            <a:r>
              <a:rPr lang="en-GB" dirty="0">
                <a:latin typeface="CCW Cursive Writing 6" panose="03050602040000000000" pitchFamily="66" charset="0"/>
              </a:rPr>
              <a:t>PE kits</a:t>
            </a:r>
          </a:p>
          <a:p>
            <a:r>
              <a:rPr lang="en-GB" dirty="0" err="1">
                <a:latin typeface="CCW Cursive Writing 6" panose="03050602040000000000" pitchFamily="66" charset="0"/>
              </a:rPr>
              <a:t>Welly</a:t>
            </a:r>
            <a:r>
              <a:rPr lang="en-GB" dirty="0">
                <a:latin typeface="CCW Cursive Writing 6" panose="03050602040000000000" pitchFamily="66" charset="0"/>
              </a:rPr>
              <a:t> Wednesday’s every Wednesday unless specified.</a:t>
            </a:r>
          </a:p>
          <a:p>
            <a:r>
              <a:rPr lang="en-GB" dirty="0">
                <a:latin typeface="CCW Cursive Writing 6" panose="03050602040000000000" pitchFamily="66" charset="0"/>
              </a:rPr>
              <a:t>Toys: please leave them at home </a:t>
            </a:r>
            <a:r>
              <a:rPr lang="en-GB" dirty="0">
                <a:latin typeface="CCW Cursive Writing 6" panose="03050602040000000000" pitchFamily="66" charset="0"/>
                <a:sym typeface="Wingdings" pitchFamily="2" charset="2"/>
              </a:rPr>
              <a:t></a:t>
            </a:r>
          </a:p>
        </p:txBody>
      </p:sp>
    </p:spTree>
    <p:extLst>
      <p:ext uri="{BB962C8B-B14F-4D97-AF65-F5344CB8AC3E}">
        <p14:creationId xmlns:p14="http://schemas.microsoft.com/office/powerpoint/2010/main" val="1284466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CW Cursive Writing 6" panose="03050602040000000000" pitchFamily="66" charset="0"/>
              </a:rPr>
              <a:t>Meet the Team</a:t>
            </a:r>
          </a:p>
        </p:txBody>
      </p:sp>
      <p:sp>
        <p:nvSpPr>
          <p:cNvPr id="3" name="Content Placeholder 2"/>
          <p:cNvSpPr>
            <a:spLocks noGrp="1"/>
          </p:cNvSpPr>
          <p:nvPr>
            <p:ph idx="1"/>
          </p:nvPr>
        </p:nvSpPr>
        <p:spPr>
          <a:xfrm>
            <a:off x="179512" y="1268760"/>
            <a:ext cx="8784976" cy="4525963"/>
          </a:xfrm>
        </p:spPr>
        <p:txBody>
          <a:bodyPr>
            <a:noAutofit/>
          </a:bodyPr>
          <a:lstStyle/>
          <a:p>
            <a:pPr marL="0" indent="0">
              <a:buNone/>
            </a:pPr>
            <a:r>
              <a:rPr lang="en-GB" sz="2400" dirty="0" smtClean="0">
                <a:latin typeface="CCW Cursive Writing 6" panose="03050602040000000000" pitchFamily="66" charset="0"/>
              </a:rPr>
              <a:t>   Mrs Lanyon          Mrs Taylor</a:t>
            </a:r>
          </a:p>
          <a:p>
            <a:pPr marL="0" indent="0">
              <a:buNone/>
            </a:pPr>
            <a:r>
              <a:rPr lang="en-GB" sz="2000" dirty="0" smtClean="0">
                <a:latin typeface="CCW Cursive Writing 6" panose="03050602040000000000" pitchFamily="66" charset="0"/>
              </a:rPr>
              <a:t>Teaching Assistant    Teaching </a:t>
            </a:r>
            <a:r>
              <a:rPr lang="en-GB" sz="2000" dirty="0">
                <a:latin typeface="CCW Cursive Writing 6" panose="03050602040000000000" pitchFamily="66" charset="0"/>
              </a:rPr>
              <a:t>Assistant</a:t>
            </a:r>
            <a:r>
              <a:rPr lang="en-GB" sz="1800" dirty="0">
                <a:latin typeface="CCW Cursive Writing 6" panose="03050602040000000000" pitchFamily="66" charset="0"/>
              </a:rPr>
              <a:t> </a:t>
            </a:r>
            <a:endParaRPr lang="en-GB" sz="2400" dirty="0" smtClean="0">
              <a:latin typeface="CCW Cursive Writing 6" panose="03050602040000000000" pitchFamily="66" charset="0"/>
            </a:endParaRPr>
          </a:p>
          <a:p>
            <a:pPr marL="0" indent="0">
              <a:buNone/>
            </a:pPr>
            <a:r>
              <a:rPr lang="en-GB" sz="2400" dirty="0" smtClean="0">
                <a:latin typeface="CCW Cursive Writing 6" panose="03050602040000000000" pitchFamily="66" charset="0"/>
              </a:rPr>
              <a:t>  Mon – Thurs               Fridays</a:t>
            </a:r>
            <a:endParaRPr lang="en-GB" sz="2400" dirty="0">
              <a:latin typeface="CCW Cursive Writing 6" panose="03050602040000000000" pitchFamily="66" charset="0"/>
            </a:endParaRP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24944"/>
            <a:ext cx="31686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N:\Downloads\IMG_8795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708920"/>
            <a:ext cx="240982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614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eyfs messy school sh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417638"/>
            <a:ext cx="5688013"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267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853136"/>
          </a:xfrm>
        </p:spPr>
        <p:txBody>
          <a:bodyPr>
            <a:normAutofit/>
          </a:bodyPr>
          <a:lstStyle/>
          <a:p>
            <a:r>
              <a:rPr lang="en-GB" dirty="0">
                <a:latin typeface="CCW Cursive Writing 6" panose="03050602040000000000" pitchFamily="66" charset="0"/>
              </a:rPr>
              <a:t> Please ensure that your contact information in the office is kept up to date.</a:t>
            </a:r>
          </a:p>
          <a:p>
            <a:r>
              <a:rPr lang="en-GB" dirty="0">
                <a:latin typeface="CCW Cursive Writing 6" panose="03050602040000000000" pitchFamily="66" charset="0"/>
              </a:rPr>
              <a:t>We are still on the look out for a class </a:t>
            </a:r>
            <a:r>
              <a:rPr lang="en-GB" dirty="0" smtClean="0">
                <a:latin typeface="CCW Cursive Writing 6" panose="03050602040000000000" pitchFamily="66" charset="0"/>
              </a:rPr>
              <a:t>rep.. </a:t>
            </a:r>
            <a:r>
              <a:rPr lang="en-GB" dirty="0">
                <a:latin typeface="CCW Cursive Writing 6" panose="03050602040000000000" pitchFamily="66" charset="0"/>
              </a:rPr>
              <a:t>a</a:t>
            </a:r>
            <a:r>
              <a:rPr lang="en-GB" dirty="0" smtClean="0">
                <a:latin typeface="CCW Cursive Writing 6" panose="03050602040000000000" pitchFamily="66" charset="0"/>
              </a:rPr>
              <a:t>ny takers?</a:t>
            </a:r>
            <a:endParaRPr lang="en-GB" dirty="0">
              <a:latin typeface="CCW Cursive Writing 6" panose="03050602040000000000" pitchFamily="66" charset="0"/>
            </a:endParaRPr>
          </a:p>
        </p:txBody>
      </p:sp>
      <p:sp>
        <p:nvSpPr>
          <p:cNvPr id="5" name="Title 1"/>
          <p:cNvSpPr>
            <a:spLocks noGrp="1"/>
          </p:cNvSpPr>
          <p:nvPr>
            <p:ph type="title"/>
          </p:nvPr>
        </p:nvSpPr>
        <p:spPr>
          <a:xfrm>
            <a:off x="457200" y="274638"/>
            <a:ext cx="8229600" cy="1143000"/>
          </a:xfrm>
        </p:spPr>
        <p:txBody>
          <a:bodyPr/>
          <a:lstStyle/>
          <a:p>
            <a:r>
              <a:rPr lang="en-US" dirty="0">
                <a:latin typeface="CCW Cursive Writing 6"/>
                <a:cs typeface="CCW Cursive Writing 6"/>
              </a:rPr>
              <a:t>Contact</a:t>
            </a:r>
          </a:p>
        </p:txBody>
      </p:sp>
    </p:spTree>
    <p:extLst>
      <p:ext uri="{BB962C8B-B14F-4D97-AF65-F5344CB8AC3E}">
        <p14:creationId xmlns:p14="http://schemas.microsoft.com/office/powerpoint/2010/main" val="3576480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CW Cursive Writing 6" panose="03050602040000000000" pitchFamily="66" charset="0"/>
              </a:rPr>
              <a:t>Donations</a:t>
            </a:r>
          </a:p>
        </p:txBody>
      </p:sp>
      <p:sp>
        <p:nvSpPr>
          <p:cNvPr id="3" name="Content Placeholder 2"/>
          <p:cNvSpPr>
            <a:spLocks noGrp="1"/>
          </p:cNvSpPr>
          <p:nvPr>
            <p:ph idx="1"/>
          </p:nvPr>
        </p:nvSpPr>
        <p:spPr/>
        <p:txBody>
          <a:bodyPr>
            <a:normAutofit/>
          </a:bodyPr>
          <a:lstStyle/>
          <a:p>
            <a:r>
              <a:rPr lang="en-GB" sz="3600" dirty="0">
                <a:latin typeface="CCW Cursive Writing 6" panose="03050602040000000000" pitchFamily="66" charset="0"/>
              </a:rPr>
              <a:t>Tissues</a:t>
            </a:r>
          </a:p>
          <a:p>
            <a:r>
              <a:rPr lang="en-GB" sz="3600" dirty="0" smtClean="0">
                <a:latin typeface="CCW Cursive Writing 6" panose="03050602040000000000" pitchFamily="66" charset="0"/>
              </a:rPr>
              <a:t>Outgrown uniform</a:t>
            </a:r>
          </a:p>
          <a:p>
            <a:r>
              <a:rPr lang="en-GB" sz="3600" dirty="0" smtClean="0">
                <a:latin typeface="CCW Cursive Writing 6" panose="03050602040000000000" pitchFamily="66" charset="0"/>
              </a:rPr>
              <a:t>Sand/top soil</a:t>
            </a:r>
          </a:p>
          <a:p>
            <a:r>
              <a:rPr lang="en-GB" sz="3600" dirty="0" smtClean="0">
                <a:latin typeface="CCW Cursive Writing 6" panose="03050602040000000000" pitchFamily="66" charset="0"/>
              </a:rPr>
              <a:t>Junk modelling</a:t>
            </a:r>
            <a:endParaRPr lang="en-GB" sz="3600" dirty="0">
              <a:latin typeface="CCW Cursive Writing 6" panose="03050602040000000000" pitchFamily="66" charset="0"/>
            </a:endParaRPr>
          </a:p>
          <a:p>
            <a:endParaRPr lang="en-GB" sz="3600" dirty="0" smtClean="0">
              <a:latin typeface="CCW Cursive Writing 6" panose="03050602040000000000" pitchFamily="66" charset="0"/>
            </a:endParaRPr>
          </a:p>
          <a:p>
            <a:r>
              <a:rPr lang="en-GB" sz="3600" dirty="0" smtClean="0">
                <a:latin typeface="CCW Cursive Writing 6" panose="03050602040000000000" pitchFamily="66" charset="0"/>
              </a:rPr>
              <a:t>Anything</a:t>
            </a:r>
            <a:r>
              <a:rPr lang="en-GB" sz="3600" dirty="0">
                <a:latin typeface="CCW Cursive Writing 6" panose="03050602040000000000" pitchFamily="66" charset="0"/>
              </a:rPr>
              <a:t>!</a:t>
            </a:r>
          </a:p>
        </p:txBody>
      </p:sp>
      <p:pic>
        <p:nvPicPr>
          <p:cNvPr id="4" name="Picture 3"/>
          <p:cNvPicPr>
            <a:picLocks noChangeAspect="1"/>
          </p:cNvPicPr>
          <p:nvPr/>
        </p:nvPicPr>
        <p:blipFill>
          <a:blip r:embed="rId2"/>
          <a:stretch>
            <a:fillRect/>
          </a:stretch>
        </p:blipFill>
        <p:spPr>
          <a:xfrm>
            <a:off x="5508104" y="4437112"/>
            <a:ext cx="3131840" cy="2133167"/>
          </a:xfrm>
          <a:prstGeom prst="rect">
            <a:avLst/>
          </a:prstGeom>
        </p:spPr>
      </p:pic>
    </p:spTree>
    <p:extLst>
      <p:ext uri="{BB962C8B-B14F-4D97-AF65-F5344CB8AC3E}">
        <p14:creationId xmlns:p14="http://schemas.microsoft.com/office/powerpoint/2010/main" val="2960315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ke us on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7090429" cy="397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77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GB" dirty="0" smtClean="0">
                <a:latin typeface="CCW Cursive Writing 6" panose="03050602040000000000" pitchFamily="66" charset="0"/>
              </a:rPr>
              <a:t>Spread the word!</a:t>
            </a:r>
            <a:endParaRPr lang="en-GB" dirty="0">
              <a:latin typeface="CCW Cursive Writing 6" panose="03050602040000000000" pitchFamily="66" charset="0"/>
            </a:endParaRPr>
          </a:p>
        </p:txBody>
      </p:sp>
      <p:sp>
        <p:nvSpPr>
          <p:cNvPr id="5" name="Content Placeholder 2"/>
          <p:cNvSpPr>
            <a:spLocks noGrp="1"/>
          </p:cNvSpPr>
          <p:nvPr>
            <p:ph idx="1"/>
          </p:nvPr>
        </p:nvSpPr>
        <p:spPr>
          <a:xfrm>
            <a:off x="457200" y="1600200"/>
            <a:ext cx="8229600" cy="4525963"/>
          </a:xfrm>
        </p:spPr>
        <p:txBody>
          <a:bodyPr>
            <a:normAutofit/>
          </a:bodyPr>
          <a:lstStyle/>
          <a:p>
            <a:pPr marL="0" indent="0" algn="ctr">
              <a:buNone/>
            </a:pPr>
            <a:r>
              <a:rPr lang="en-GB" sz="3600" dirty="0" smtClean="0">
                <a:latin typeface="CCW Cursive Writing 6" panose="03050602040000000000" pitchFamily="66" charset="0"/>
              </a:rPr>
              <a:t>Please spread the word about our wonderful and caring school to your friends and family! </a:t>
            </a:r>
            <a:endParaRPr lang="en-GB" sz="3600" dirty="0">
              <a:latin typeface="CCW Cursive Writing 6" panose="03050602040000000000" pitchFamily="66" charset="0"/>
            </a:endParaRPr>
          </a:p>
        </p:txBody>
      </p:sp>
      <p:pic>
        <p:nvPicPr>
          <p:cNvPr id="7" name="Picture 2">
            <a:extLst>
              <a:ext uri="{FF2B5EF4-FFF2-40B4-BE49-F238E27FC236}">
                <a16:creationId xmlns="" xmlns:a16="http://schemas.microsoft.com/office/drawing/2014/main" id="{673B7F92-A229-4709-81A9-F16BD7181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653136"/>
            <a:ext cx="1800200" cy="182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7808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060848"/>
            <a:ext cx="8229600" cy="4525963"/>
          </a:xfrm>
        </p:spPr>
        <p:txBody>
          <a:bodyPr>
            <a:normAutofit/>
          </a:bodyPr>
          <a:lstStyle/>
          <a:p>
            <a:pPr marL="0" indent="0" algn="ctr">
              <a:buNone/>
            </a:pPr>
            <a:r>
              <a:rPr lang="en-GB" sz="7200" dirty="0">
                <a:latin typeface="CCW Cursive Writing 6" panose="03050602040000000000" pitchFamily="66" charset="0"/>
              </a:rPr>
              <a:t>Any questions?</a:t>
            </a:r>
          </a:p>
        </p:txBody>
      </p:sp>
    </p:spTree>
    <p:extLst>
      <p:ext uri="{BB962C8B-B14F-4D97-AF65-F5344CB8AC3E}">
        <p14:creationId xmlns:p14="http://schemas.microsoft.com/office/powerpoint/2010/main" val="1050347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CW Cursive Writing 6" panose="03050602040000000000" pitchFamily="66" charset="0"/>
              </a:rPr>
              <a:t>Meet the Team</a:t>
            </a:r>
          </a:p>
        </p:txBody>
      </p:sp>
      <p:sp>
        <p:nvSpPr>
          <p:cNvPr id="3" name="Content Placeholder 2"/>
          <p:cNvSpPr>
            <a:spLocks noGrp="1"/>
          </p:cNvSpPr>
          <p:nvPr>
            <p:ph idx="1"/>
          </p:nvPr>
        </p:nvSpPr>
        <p:spPr>
          <a:xfrm>
            <a:off x="179512" y="1268760"/>
            <a:ext cx="8784976" cy="4525963"/>
          </a:xfrm>
        </p:spPr>
        <p:txBody>
          <a:bodyPr>
            <a:noAutofit/>
          </a:bodyPr>
          <a:lstStyle/>
          <a:p>
            <a:pPr marL="0" indent="0">
              <a:buNone/>
            </a:pPr>
            <a:r>
              <a:rPr lang="en-GB" sz="2400" dirty="0" smtClean="0">
                <a:latin typeface="CCW Cursive Writing 6" panose="03050602040000000000" pitchFamily="66" charset="0"/>
              </a:rPr>
              <a:t> Mrs Bowler – PPA cover on Monday afternoons.</a:t>
            </a:r>
            <a:endParaRPr lang="en-GB" sz="2400" dirty="0">
              <a:latin typeface="CCW Cursive Writing 6" panose="03050602040000000000" pitchFamily="66" charset="0"/>
            </a:endParaRPr>
          </a:p>
        </p:txBody>
      </p:sp>
      <p:pic>
        <p:nvPicPr>
          <p:cNvPr id="4" name="Picture 3"/>
          <p:cNvPicPr>
            <a:picLocks noChangeAspect="1"/>
          </p:cNvPicPr>
          <p:nvPr/>
        </p:nvPicPr>
        <p:blipFill>
          <a:blip r:embed="rId2"/>
          <a:stretch>
            <a:fillRect/>
          </a:stretch>
        </p:blipFill>
        <p:spPr>
          <a:xfrm>
            <a:off x="3059832" y="2348880"/>
            <a:ext cx="2700300" cy="3600400"/>
          </a:xfrm>
          <a:prstGeom prst="rect">
            <a:avLst/>
          </a:prstGeom>
        </p:spPr>
      </p:pic>
    </p:spTree>
    <p:extLst>
      <p:ext uri="{BB962C8B-B14F-4D97-AF65-F5344CB8AC3E}">
        <p14:creationId xmlns:p14="http://schemas.microsoft.com/office/powerpoint/2010/main" val="153292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CW Cursive Writing 6" panose="03050602040000000000" pitchFamily="66" charset="0"/>
              </a:rPr>
              <a:t>EYFS Curriculum</a:t>
            </a:r>
          </a:p>
        </p:txBody>
      </p:sp>
      <p:sp>
        <p:nvSpPr>
          <p:cNvPr id="3" name="Content Placeholder 2"/>
          <p:cNvSpPr>
            <a:spLocks noGrp="1"/>
          </p:cNvSpPr>
          <p:nvPr>
            <p:ph idx="1"/>
          </p:nvPr>
        </p:nvSpPr>
        <p:spPr>
          <a:xfrm>
            <a:off x="467544" y="1212776"/>
            <a:ext cx="8229600" cy="5645224"/>
          </a:xfrm>
        </p:spPr>
        <p:txBody>
          <a:bodyPr>
            <a:normAutofit fontScale="62500" lnSpcReduction="20000"/>
          </a:bodyPr>
          <a:lstStyle/>
          <a:p>
            <a:r>
              <a:rPr lang="en-GB" dirty="0">
                <a:latin typeface="CCW Cursive Writing 6" panose="03050602040000000000" pitchFamily="66" charset="0"/>
              </a:rPr>
              <a:t>In EYFS we follow </a:t>
            </a:r>
            <a:r>
              <a:rPr lang="en-GB" dirty="0" smtClean="0">
                <a:latin typeface="CCW Cursive Writing 6" panose="03050602040000000000" pitchFamily="66" charset="0"/>
              </a:rPr>
              <a:t>The EYFS Profile Curriculum. There are 7 </a:t>
            </a:r>
            <a:r>
              <a:rPr lang="en-GB" dirty="0">
                <a:latin typeface="CCW Cursive Writing 6" panose="03050602040000000000" pitchFamily="66" charset="0"/>
              </a:rPr>
              <a:t>areas of learning, 3 prime and 4 specific. </a:t>
            </a:r>
          </a:p>
          <a:p>
            <a:r>
              <a:rPr lang="en-GB" dirty="0">
                <a:latin typeface="CCW Cursive Writing 6" panose="03050602040000000000" pitchFamily="66" charset="0"/>
              </a:rPr>
              <a:t>Children will be assessed as to whether they have met the 17 early learning goals in the summer term. </a:t>
            </a:r>
          </a:p>
          <a:p>
            <a:r>
              <a:rPr lang="en-GB" dirty="0">
                <a:latin typeface="CCW Cursive Writing 6" panose="03050602040000000000" pitchFamily="66" charset="0"/>
              </a:rPr>
              <a:t>Children also have to demonstrate the ‘characteristics of effective learning’ during their free choice time. </a:t>
            </a:r>
          </a:p>
          <a:p>
            <a:r>
              <a:rPr lang="en-GB" dirty="0">
                <a:latin typeface="CCW Cursive Writing 6" panose="03050602040000000000" pitchFamily="66" charset="0"/>
              </a:rPr>
              <a:t>Each surround the ‘Unique Child’ and integrate with each other. </a:t>
            </a:r>
          </a:p>
          <a:p>
            <a:r>
              <a:rPr lang="en-GB" dirty="0">
                <a:latin typeface="CCW Cursive Writing 6" panose="03050602040000000000" pitchFamily="66" charset="0"/>
              </a:rPr>
              <a:t>Each week children will have set phonics, literacy, maths, RE, PE and computing times.</a:t>
            </a:r>
          </a:p>
          <a:p>
            <a:r>
              <a:rPr lang="en-GB" dirty="0">
                <a:latin typeface="CCW Cursive Writing 6" panose="03050602040000000000" pitchFamily="66" charset="0"/>
              </a:rPr>
              <a:t>All will be based around the current topic.</a:t>
            </a:r>
          </a:p>
          <a:p>
            <a:r>
              <a:rPr lang="en-GB" dirty="0">
                <a:latin typeface="CCW Cursive Writing 6" panose="03050602040000000000" pitchFamily="66" charset="0"/>
              </a:rPr>
              <a:t>Children are observed choosing and this is recorded and put in their learning journals.</a:t>
            </a:r>
          </a:p>
        </p:txBody>
      </p:sp>
    </p:spTree>
    <p:extLst>
      <p:ext uri="{BB962C8B-B14F-4D97-AF65-F5344CB8AC3E}">
        <p14:creationId xmlns:p14="http://schemas.microsoft.com/office/powerpoint/2010/main" val="4078356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CW Cursive Writing 6" panose="03050602040000000000" pitchFamily="66" charset="0"/>
              </a:rPr>
              <a:t>EYFS Curriculum</a:t>
            </a:r>
          </a:p>
        </p:txBody>
      </p:sp>
      <p:sp>
        <p:nvSpPr>
          <p:cNvPr id="3" name="Content Placeholder 2"/>
          <p:cNvSpPr>
            <a:spLocks noGrp="1"/>
          </p:cNvSpPr>
          <p:nvPr>
            <p:ph idx="1"/>
          </p:nvPr>
        </p:nvSpPr>
        <p:spPr>
          <a:xfrm>
            <a:off x="467544" y="1196752"/>
            <a:ext cx="8229600" cy="4525963"/>
          </a:xfrm>
        </p:spPr>
        <p:txBody>
          <a:bodyPr>
            <a:normAutofit fontScale="70000" lnSpcReduction="20000"/>
          </a:bodyPr>
          <a:lstStyle/>
          <a:p>
            <a:r>
              <a:rPr lang="en-GB" dirty="0">
                <a:latin typeface="CCW Cursive Writing 6" panose="03050602040000000000" pitchFamily="66" charset="0"/>
              </a:rPr>
              <a:t>Topic map will be provided each term with a summary of what we will be learning about.</a:t>
            </a:r>
          </a:p>
          <a:p>
            <a:r>
              <a:rPr lang="en-GB" dirty="0">
                <a:latin typeface="CCW Cursive Writing 6" panose="03050602040000000000" pitchFamily="66" charset="0"/>
              </a:rPr>
              <a:t>Current topic is ‘Ourselves’, next topic is ‘Celebrations’.</a:t>
            </a:r>
          </a:p>
          <a:p>
            <a:r>
              <a:rPr lang="en-GB" dirty="0">
                <a:latin typeface="CCW Cursive Writing 6" panose="03050602040000000000" pitchFamily="66" charset="0"/>
              </a:rPr>
              <a:t>Small inputs (around 15/20 minutes) and then ‘choosing’. Adult led activities will happen at the same time as choosing. </a:t>
            </a:r>
          </a:p>
          <a:p>
            <a:r>
              <a:rPr lang="en-GB" dirty="0">
                <a:latin typeface="CCW Cursive Writing 6" panose="03050602040000000000" pitchFamily="66" charset="0"/>
              </a:rPr>
              <a:t>Children will get free flow between inside and outside when there is adult supervision in place.</a:t>
            </a:r>
          </a:p>
          <a:p>
            <a:pPr marL="0" indent="0">
              <a:buNone/>
            </a:pPr>
            <a:endParaRPr lang="en-GB" dirty="0"/>
          </a:p>
        </p:txBody>
      </p:sp>
      <p:pic>
        <p:nvPicPr>
          <p:cNvPr id="4" name="Picture 3"/>
          <p:cNvPicPr>
            <a:picLocks noChangeAspect="1"/>
          </p:cNvPicPr>
          <p:nvPr/>
        </p:nvPicPr>
        <p:blipFill>
          <a:blip r:embed="rId2"/>
          <a:stretch>
            <a:fillRect/>
          </a:stretch>
        </p:blipFill>
        <p:spPr>
          <a:xfrm>
            <a:off x="2267744" y="4680134"/>
            <a:ext cx="4139952" cy="2177866"/>
          </a:xfrm>
          <a:prstGeom prst="rect">
            <a:avLst/>
          </a:prstGeom>
        </p:spPr>
      </p:pic>
    </p:spTree>
    <p:extLst>
      <p:ext uri="{BB962C8B-B14F-4D97-AF65-F5344CB8AC3E}">
        <p14:creationId xmlns:p14="http://schemas.microsoft.com/office/powerpoint/2010/main" val="698591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9513" y="332655"/>
            <a:ext cx="8797676" cy="6174859"/>
          </a:xfrm>
          <a:prstGeom prst="rect">
            <a:avLst/>
          </a:prstGeom>
        </p:spPr>
      </p:pic>
    </p:spTree>
    <p:extLst>
      <p:ext uri="{BB962C8B-B14F-4D97-AF65-F5344CB8AC3E}">
        <p14:creationId xmlns:p14="http://schemas.microsoft.com/office/powerpoint/2010/main" val="1424997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D50E695-4D21-4BEC-BC1D-A4AE8F233133}"/>
              </a:ext>
            </a:extLst>
          </p:cNvPr>
          <p:cNvSpPr>
            <a:spLocks noGrp="1"/>
          </p:cNvSpPr>
          <p:nvPr>
            <p:ph type="title"/>
          </p:nvPr>
        </p:nvSpPr>
        <p:spPr>
          <a:xfrm>
            <a:off x="457200" y="274638"/>
            <a:ext cx="8229600" cy="1143000"/>
          </a:xfrm>
        </p:spPr>
        <p:txBody>
          <a:bodyPr/>
          <a:lstStyle/>
          <a:p>
            <a:r>
              <a:rPr lang="en-GB" dirty="0">
                <a:latin typeface="CCW Cursive Writing 6" panose="03050602040000000000" pitchFamily="66" charset="0"/>
              </a:rPr>
              <a:t>Phonics</a:t>
            </a:r>
          </a:p>
        </p:txBody>
      </p:sp>
      <p:sp>
        <p:nvSpPr>
          <p:cNvPr id="5" name="Content Placeholder 2">
            <a:extLst>
              <a:ext uri="{FF2B5EF4-FFF2-40B4-BE49-F238E27FC236}">
                <a16:creationId xmlns="" xmlns:a16="http://schemas.microsoft.com/office/drawing/2014/main" id="{1E72E2DB-15E0-4E37-B507-6E64F8621AB3}"/>
              </a:ext>
            </a:extLst>
          </p:cNvPr>
          <p:cNvSpPr>
            <a:spLocks noGrp="1"/>
          </p:cNvSpPr>
          <p:nvPr>
            <p:ph idx="1"/>
          </p:nvPr>
        </p:nvSpPr>
        <p:spPr>
          <a:xfrm>
            <a:off x="457200" y="1600200"/>
            <a:ext cx="8229600" cy="4525963"/>
          </a:xfrm>
        </p:spPr>
        <p:txBody>
          <a:bodyPr>
            <a:normAutofit/>
          </a:bodyPr>
          <a:lstStyle/>
          <a:p>
            <a:r>
              <a:rPr lang="en-GB" sz="2800" dirty="0">
                <a:latin typeface="CCW Cursive Writing 6" panose="03050602040000000000" pitchFamily="66" charset="0"/>
              </a:rPr>
              <a:t>Phonics is learning the sounds of the words.</a:t>
            </a:r>
          </a:p>
          <a:p>
            <a:r>
              <a:rPr lang="en-GB" sz="2800" dirty="0">
                <a:latin typeface="CCW Cursive Writing 6" panose="03050602040000000000" pitchFamily="66" charset="0"/>
              </a:rPr>
              <a:t>Children will develop their phonemic awareness by learning to hear, identify and manipulate sounds. This will then help them with their reading and writing.</a:t>
            </a:r>
          </a:p>
        </p:txBody>
      </p:sp>
      <p:pic>
        <p:nvPicPr>
          <p:cNvPr id="2" name="Picture 1"/>
          <p:cNvPicPr>
            <a:picLocks noChangeAspect="1"/>
          </p:cNvPicPr>
          <p:nvPr/>
        </p:nvPicPr>
        <p:blipFill>
          <a:blip r:embed="rId2"/>
          <a:stretch>
            <a:fillRect/>
          </a:stretch>
        </p:blipFill>
        <p:spPr>
          <a:xfrm rot="20805631">
            <a:off x="453998" y="558294"/>
            <a:ext cx="2057400" cy="749300"/>
          </a:xfrm>
          <a:prstGeom prst="rect">
            <a:avLst/>
          </a:prstGeom>
        </p:spPr>
      </p:pic>
      <p:pic>
        <p:nvPicPr>
          <p:cNvPr id="3" name="Picture 2"/>
          <p:cNvPicPr>
            <a:picLocks noChangeAspect="1"/>
          </p:cNvPicPr>
          <p:nvPr/>
        </p:nvPicPr>
        <p:blipFill>
          <a:blip r:embed="rId3"/>
          <a:stretch>
            <a:fillRect/>
          </a:stretch>
        </p:blipFill>
        <p:spPr>
          <a:xfrm rot="1574341">
            <a:off x="6548767" y="432192"/>
            <a:ext cx="2057400" cy="952500"/>
          </a:xfrm>
          <a:prstGeom prst="rect">
            <a:avLst/>
          </a:prstGeom>
        </p:spPr>
      </p:pic>
    </p:spTree>
    <p:extLst>
      <p:ext uri="{BB962C8B-B14F-4D97-AF65-F5344CB8AC3E}">
        <p14:creationId xmlns:p14="http://schemas.microsoft.com/office/powerpoint/2010/main" val="3490487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60395F6F-1C1F-4EA2-805D-528CE7CE2093}"/>
              </a:ext>
            </a:extLst>
          </p:cNvPr>
          <p:cNvSpPr>
            <a:spLocks noGrp="1"/>
          </p:cNvSpPr>
          <p:nvPr>
            <p:ph type="title"/>
          </p:nvPr>
        </p:nvSpPr>
        <p:spPr>
          <a:xfrm>
            <a:off x="457200" y="274638"/>
            <a:ext cx="8229600" cy="1143000"/>
          </a:xfrm>
        </p:spPr>
        <p:txBody>
          <a:bodyPr>
            <a:normAutofit fontScale="90000"/>
          </a:bodyPr>
          <a:lstStyle/>
          <a:p>
            <a:r>
              <a:rPr lang="en-GB" dirty="0">
                <a:latin typeface="CCW Cursive Writing 6" panose="03050602040000000000" pitchFamily="66" charset="0"/>
              </a:rPr>
              <a:t>Phonics</a:t>
            </a:r>
            <a:br>
              <a:rPr lang="en-GB" dirty="0">
                <a:latin typeface="CCW Cursive Writing 6" panose="03050602040000000000" pitchFamily="66" charset="0"/>
              </a:rPr>
            </a:br>
            <a:r>
              <a:rPr lang="en-GB" dirty="0">
                <a:latin typeface="CCW Cursive Writing 6" panose="03050602040000000000" pitchFamily="66" charset="0"/>
              </a:rPr>
              <a:t>Key Words</a:t>
            </a:r>
          </a:p>
        </p:txBody>
      </p:sp>
      <p:sp>
        <p:nvSpPr>
          <p:cNvPr id="5" name="Content Placeholder 2">
            <a:extLst>
              <a:ext uri="{FF2B5EF4-FFF2-40B4-BE49-F238E27FC236}">
                <a16:creationId xmlns="" xmlns:a16="http://schemas.microsoft.com/office/drawing/2014/main" id="{55F31F24-F9A6-4E46-9180-ABB39C97FDB3}"/>
              </a:ext>
            </a:extLst>
          </p:cNvPr>
          <p:cNvSpPr>
            <a:spLocks noGrp="1"/>
          </p:cNvSpPr>
          <p:nvPr>
            <p:ph idx="1"/>
          </p:nvPr>
        </p:nvSpPr>
        <p:spPr>
          <a:xfrm>
            <a:off x="467544" y="1412776"/>
            <a:ext cx="8229600" cy="5184576"/>
          </a:xfrm>
        </p:spPr>
        <p:txBody>
          <a:bodyPr>
            <a:noAutofit/>
          </a:bodyPr>
          <a:lstStyle/>
          <a:p>
            <a:r>
              <a:rPr lang="en-GB" sz="1800" dirty="0">
                <a:latin typeface="CCW Cursive Writing 6" panose="03050602040000000000" pitchFamily="66" charset="0"/>
              </a:rPr>
              <a:t>Phoneme: smallest unit of sound in a word.</a:t>
            </a:r>
          </a:p>
          <a:p>
            <a:r>
              <a:rPr lang="en-GB" sz="1800" dirty="0">
                <a:latin typeface="CCW Cursive Writing 6" panose="03050602040000000000" pitchFamily="66" charset="0"/>
              </a:rPr>
              <a:t>Grapheme: the sound written down.</a:t>
            </a:r>
          </a:p>
          <a:p>
            <a:r>
              <a:rPr lang="en-GB" sz="1800" dirty="0">
                <a:latin typeface="CCW Cursive Writing 6" panose="03050602040000000000" pitchFamily="66" charset="0"/>
              </a:rPr>
              <a:t>Diagraph: when two letters make a phoneme/sounds.</a:t>
            </a:r>
          </a:p>
          <a:p>
            <a:r>
              <a:rPr lang="en-GB" sz="1800" dirty="0">
                <a:latin typeface="CCW Cursive Writing 6" panose="03050602040000000000" pitchFamily="66" charset="0"/>
              </a:rPr>
              <a:t>Split diagraph: when a diagraph is in a word, but are not together, for example c</a:t>
            </a:r>
            <a:r>
              <a:rPr lang="en-GB" sz="1800" dirty="0">
                <a:solidFill>
                  <a:srgbClr val="FF0000"/>
                </a:solidFill>
                <a:latin typeface="CCW Cursive Writing 6" panose="03050602040000000000" pitchFamily="66" charset="0"/>
              </a:rPr>
              <a:t>a</a:t>
            </a:r>
            <a:r>
              <a:rPr lang="en-GB" sz="1800" dirty="0">
                <a:latin typeface="CCW Cursive Writing 6" panose="03050602040000000000" pitchFamily="66" charset="0"/>
              </a:rPr>
              <a:t>k</a:t>
            </a:r>
            <a:r>
              <a:rPr lang="en-GB" sz="1800" dirty="0">
                <a:solidFill>
                  <a:srgbClr val="FF0000"/>
                </a:solidFill>
                <a:latin typeface="CCW Cursive Writing 6" panose="03050602040000000000" pitchFamily="66" charset="0"/>
              </a:rPr>
              <a:t>e</a:t>
            </a:r>
            <a:r>
              <a:rPr lang="en-GB" sz="1800" dirty="0">
                <a:latin typeface="CCW Cursive Writing 6" panose="03050602040000000000" pitchFamily="66" charset="0"/>
              </a:rPr>
              <a:t>.</a:t>
            </a:r>
          </a:p>
          <a:p>
            <a:r>
              <a:rPr lang="en-GB" sz="1800" dirty="0">
                <a:latin typeface="CCW Cursive Writing 6" panose="03050602040000000000" pitchFamily="66" charset="0"/>
              </a:rPr>
              <a:t>Blend: putting sounds together to make words, for example c-a-t</a:t>
            </a:r>
          </a:p>
          <a:p>
            <a:r>
              <a:rPr lang="en-GB" sz="1800" dirty="0">
                <a:latin typeface="CCW Cursive Writing 6" panose="03050602040000000000" pitchFamily="66" charset="0"/>
              </a:rPr>
              <a:t>Segment: splitting sounds in a word – this can help with spelling. </a:t>
            </a:r>
          </a:p>
          <a:p>
            <a:r>
              <a:rPr lang="en-GB" sz="1800" dirty="0">
                <a:latin typeface="CCW Cursive Writing 6" panose="03050602040000000000" pitchFamily="66" charset="0"/>
              </a:rPr>
              <a:t>CVC words: consonant vowel consonant words. Simple words that the children will begin to read. For example, s-a-t.</a:t>
            </a:r>
          </a:p>
        </p:txBody>
      </p:sp>
    </p:spTree>
    <p:extLst>
      <p:ext uri="{BB962C8B-B14F-4D97-AF65-F5344CB8AC3E}">
        <p14:creationId xmlns:p14="http://schemas.microsoft.com/office/powerpoint/2010/main" val="181800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1174</TotalTime>
  <Words>1749</Words>
  <Application>Microsoft Office PowerPoint</Application>
  <PresentationFormat>On-screen Show (4:3)</PresentationFormat>
  <Paragraphs>152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Meet the Team</vt:lpstr>
      <vt:lpstr>Meet the Team</vt:lpstr>
      <vt:lpstr>Meet the Team</vt:lpstr>
      <vt:lpstr>EYFS Curriculum</vt:lpstr>
      <vt:lpstr>EYFS Curriculum</vt:lpstr>
      <vt:lpstr>PowerPoint Presentation</vt:lpstr>
      <vt:lpstr>Phonics</vt:lpstr>
      <vt:lpstr>Phonics Key Words</vt:lpstr>
      <vt:lpstr>How do we teach phonics?</vt:lpstr>
      <vt:lpstr>Phonics Tricky words</vt:lpstr>
      <vt:lpstr>PowerPoint Presentation</vt:lpstr>
      <vt:lpstr>Helping At Home</vt:lpstr>
      <vt:lpstr>PowerPoint Presentation</vt:lpstr>
      <vt:lpstr>Reading</vt:lpstr>
      <vt:lpstr>PowerPoint Presentation</vt:lpstr>
      <vt:lpstr>Growth Mindset</vt:lpstr>
      <vt:lpstr>Proud Of You Notes</vt:lpstr>
      <vt:lpstr> Sally’s Weekends</vt:lpstr>
      <vt:lpstr>Prayer Bag</vt:lpstr>
      <vt:lpstr>COVID-19</vt:lpstr>
      <vt:lpstr>Punctuality and Attendance</vt:lpstr>
      <vt:lpstr>Punctuality and Attendance</vt:lpstr>
      <vt:lpstr>Punctuality and Attendance</vt:lpstr>
      <vt:lpstr>Snack/lunch times</vt:lpstr>
      <vt:lpstr>Behaviour</vt:lpstr>
      <vt:lpstr>PowerPoint Presentation</vt:lpstr>
      <vt:lpstr>Positive Behaviour</vt:lpstr>
      <vt:lpstr>Reminders</vt:lpstr>
      <vt:lpstr>PowerPoint Presentation</vt:lpstr>
      <vt:lpstr>Contact</vt:lpstr>
      <vt:lpstr>Donations</vt:lpstr>
      <vt:lpstr>PowerPoint Presentation</vt:lpstr>
      <vt:lpstr>Spread the word!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dc:creator>
  <cp:lastModifiedBy>hhockley</cp:lastModifiedBy>
  <cp:revision>32</cp:revision>
  <cp:lastPrinted>2019-09-23T11:11:16Z</cp:lastPrinted>
  <dcterms:created xsi:type="dcterms:W3CDTF">2016-09-17T16:02:05Z</dcterms:created>
  <dcterms:modified xsi:type="dcterms:W3CDTF">2020-09-22T15:51:35Z</dcterms:modified>
</cp:coreProperties>
</file>